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00080"/>
    <a:srgbClr val="004080"/>
    <a:srgbClr val="009AFF"/>
    <a:srgbClr val="FF8000"/>
    <a:srgbClr val="FFCC66"/>
    <a:srgbClr val="8FB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92" y="-104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726F6F-17CA-44CA-96AB-3F71C547A5CA}" type="datetime1">
              <a:rPr lang="en-US" altLang="en-US"/>
              <a:pPr/>
              <a:t>03/12/15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73CC04-8437-4778-BE7A-23A7E7011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6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96BFC-195F-40E3-8554-DDC44DE7DCF7}" type="datetime1">
              <a:rPr lang="en-US" altLang="en-US"/>
              <a:pPr/>
              <a:t>03/12/15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EF67A-BEFB-4E1B-8406-C3236A7E2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3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Time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/>
          <p:cNvSpPr txBox="1">
            <a:spLocks noChangeArrowheads="1"/>
          </p:cNvSpPr>
          <p:nvPr userDrawn="1"/>
        </p:nvSpPr>
        <p:spPr bwMode="white">
          <a:xfrm>
            <a:off x="2286000" y="6459538"/>
            <a:ext cx="4705350" cy="2270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Copyright © 2013 Delmar, Cengage Learning. ALL RIGHTS RESERVED.</a:t>
            </a:r>
          </a:p>
        </p:txBody>
      </p:sp>
      <p:pic>
        <p:nvPicPr>
          <p:cNvPr id="3" name="Picture 4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48776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675688" y="645318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ADC23FA5-20E6-4A5F-B016-96ED30101AD7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7203" r="6966" b="23892"/>
          <a:stretch/>
        </p:blipFill>
        <p:spPr bwMode="auto">
          <a:xfrm>
            <a:off x="243190" y="5904689"/>
            <a:ext cx="2025347" cy="8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9"/>
          <p:cNvSpPr txBox="1">
            <a:spLocks noChangeArrowheads="1"/>
          </p:cNvSpPr>
          <p:nvPr userDrawn="1"/>
        </p:nvSpPr>
        <p:spPr bwMode="black">
          <a:xfrm>
            <a:off x="2268538" y="6335713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</a:rPr>
              <a:t>Copyright © 2017 </a:t>
            </a:r>
            <a:r>
              <a:rPr lang="en-US" altLang="en-US" sz="1200" dirty="0" err="1">
                <a:solidFill>
                  <a:srgbClr val="FFFFFF"/>
                </a:solidFill>
              </a:rPr>
              <a:t>Cengage</a:t>
            </a:r>
            <a:r>
              <a:rPr lang="en-US" altLang="en-US" sz="1200" dirty="0">
                <a:solidFill>
                  <a:srgbClr val="FFFFFF"/>
                </a:solidFill>
              </a:rPr>
              <a:t>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444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604250" y="6424613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1586326A-39C3-4461-B37E-8C4D412552D3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" name="Rectangle 2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85800" y="373360"/>
            <a:ext cx="7772400" cy="13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11" name="Rectangle 22"/>
          <p:cNvSpPr>
            <a:spLocks noGrp="1" noChangeArrowheads="1"/>
          </p:cNvSpPr>
          <p:nvPr>
            <p:ph idx="1"/>
          </p:nvPr>
        </p:nvSpPr>
        <p:spPr bwMode="auto">
          <a:xfrm>
            <a:off x="685800" y="1700808"/>
            <a:ext cx="7772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72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//Volumes/COMP11/Cengage%20Learning/Green%20UHI%20PPT_9781305071889/04_Art/Common_Art/cover-2.png" TargetMode="Externa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/Volumes/COMP11/Cengage Learning/Green UHI PPT_9781305071889/04_Art/Common_Art/cover-2.png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94513"/>
          </a:xfrm>
          <a:prstGeom prst="rect">
            <a:avLst/>
          </a:prstGeom>
          <a:solidFill>
            <a:srgbClr val="0080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4012"/>
            <a:ext cx="7772400" cy="1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</a:t>
            </a:r>
            <a:br>
              <a:rPr lang="en-US" altLang="en-US" dirty="0" smtClean="0"/>
            </a:br>
            <a:r>
              <a:rPr lang="en-US" altLang="en-US" dirty="0" smtClean="0"/>
              <a:t>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7203" r="6966" b="23892"/>
          <a:stretch/>
        </p:blipFill>
        <p:spPr bwMode="auto">
          <a:xfrm>
            <a:off x="243190" y="5904689"/>
            <a:ext cx="2025347" cy="8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9"/>
          <p:cNvSpPr txBox="1">
            <a:spLocks noChangeArrowheads="1"/>
          </p:cNvSpPr>
          <p:nvPr userDrawn="1"/>
        </p:nvSpPr>
        <p:spPr bwMode="black">
          <a:xfrm>
            <a:off x="2268538" y="6237312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Copyright © 2017 </a:t>
            </a:r>
            <a:r>
              <a:rPr lang="en-US" altLang="en-US" sz="1200" dirty="0" err="1">
                <a:solidFill>
                  <a:srgbClr val="FFFFFF"/>
                </a:solidFill>
              </a:rPr>
              <a:t>Cengage</a:t>
            </a:r>
            <a:r>
              <a:rPr lang="en-US" altLang="en-US" sz="1200" dirty="0">
                <a:solidFill>
                  <a:srgbClr val="FFFFFF"/>
                </a:solidFill>
              </a:rPr>
              <a:t> Learning®. May not be scanned, copied or duplicated, or posted to a publicly accessible website, in whole or in part</a:t>
            </a:r>
            <a:r>
              <a:rPr lang="en-US" altLang="en-US" sz="1200" dirty="0" smtClean="0">
                <a:solidFill>
                  <a:srgbClr val="FFFFFF"/>
                </a:solidFill>
              </a:rPr>
              <a:t>. Current Procedural</a:t>
            </a:r>
            <a:r>
              <a:rPr lang="en-US" altLang="en-US" sz="1200" baseline="0" dirty="0" smtClean="0">
                <a:solidFill>
                  <a:srgbClr val="FFFFFF"/>
                </a:solidFill>
              </a:rPr>
              <a:t> </a:t>
            </a:r>
            <a:r>
              <a:rPr lang="en-US" altLang="en-US" sz="1200" dirty="0" smtClean="0">
                <a:solidFill>
                  <a:srgbClr val="FFFFFF"/>
                </a:solidFill>
              </a:rPr>
              <a:t>Terminology </a:t>
            </a:r>
            <a:r>
              <a:rPr lang="en-US" altLang="en-US" sz="1200" dirty="0" smtClean="0">
                <a:solidFill>
                  <a:srgbClr val="FFFFFF"/>
                </a:solidFill>
              </a:rPr>
              <a:t>© </a:t>
            </a:r>
            <a:r>
              <a:rPr lang="en-US" altLang="en-US" sz="1200" dirty="0" smtClean="0">
                <a:solidFill>
                  <a:srgbClr val="FFFFFF"/>
                </a:solidFill>
              </a:rPr>
              <a:t>2015 American Medical Association. All Rights Reserved. </a:t>
            </a:r>
            <a:endParaRPr lang="en-US" altLang="en-US" sz="1200" dirty="0" smtClean="0">
              <a:solidFill>
                <a:schemeClr val="bg1"/>
              </a:solidFill>
            </a:endParaRPr>
          </a:p>
          <a:p>
            <a:endParaRPr lang="en-US" altLang="en-US" sz="1200" dirty="0" smtClean="0">
              <a:solidFill>
                <a:srgbClr val="FFFFFF"/>
              </a:solidFill>
            </a:endParaRPr>
          </a:p>
          <a:p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8604250" y="642461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CCBF4087-76F4-46EA-8307-8419726BC595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+mj-lt"/>
          <a:ea typeface="MS PGothic" pitchFamily="34" charset="-128"/>
          <a:cs typeface="Ti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Time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Times"/>
          <a:cs typeface="Time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imes"/>
          <a:cs typeface="Time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"/>
          <a:cs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imes"/>
          <a:cs typeface="Time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white">
          <a:xfrm>
            <a:off x="638175" y="5473700"/>
            <a:ext cx="7318375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9pPr>
          </a:lstStyle>
          <a:p>
            <a:pPr algn="l" eaLnBrk="1" hangingPunct="1"/>
            <a:r>
              <a:rPr lang="en-US" sz="3600" dirty="0"/>
              <a:t>Medicare</a:t>
            </a:r>
          </a:p>
        </p:txBody>
      </p:sp>
      <p:sp>
        <p:nvSpPr>
          <p:cNvPr id="6146" name="Rectangle 5"/>
          <p:cNvSpPr txBox="1">
            <a:spLocks noChangeArrowheads="1"/>
          </p:cNvSpPr>
          <p:nvPr/>
        </p:nvSpPr>
        <p:spPr bwMode="auto">
          <a:xfrm>
            <a:off x="611188" y="4868863"/>
            <a:ext cx="2592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Chapter 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Sample Medicare Card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14" b="-281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Automatic Enrollment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who:</a:t>
            </a:r>
          </a:p>
          <a:p>
            <a:pPr lvl="1"/>
            <a:r>
              <a:rPr lang="en-US" dirty="0"/>
              <a:t>Want both Medicare Part A (hospital insurance)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Medicare </a:t>
            </a:r>
            <a:r>
              <a:rPr lang="en-US" dirty="0"/>
              <a:t>Part B (supplemental medical insurance) </a:t>
            </a:r>
            <a:r>
              <a:rPr lang="en-US" dirty="0" smtClean="0"/>
              <a:t>sign</a:t>
            </a:r>
            <a:br>
              <a:rPr lang="en-US" dirty="0" smtClean="0"/>
            </a:br>
            <a:r>
              <a:rPr lang="en-US" dirty="0" smtClean="0"/>
              <a:t>Medicare </a:t>
            </a:r>
            <a:r>
              <a:rPr lang="en-US" dirty="0"/>
              <a:t>card and keep it in a safe place</a:t>
            </a:r>
          </a:p>
          <a:p>
            <a:pPr lvl="1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want Medicare Part B coverage (because there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monthly </a:t>
            </a:r>
            <a:r>
              <a:rPr lang="en-US" dirty="0"/>
              <a:t>premium associated with it) must </a:t>
            </a:r>
            <a:r>
              <a:rPr lang="en-US" dirty="0" smtClean="0"/>
              <a:t>follow</a:t>
            </a:r>
            <a:br>
              <a:rPr lang="en-US" dirty="0" smtClean="0"/>
            </a:br>
            <a:r>
              <a:rPr lang="en-US" dirty="0" smtClean="0"/>
              <a:t>instructions </a:t>
            </a:r>
            <a:r>
              <a:rPr lang="en-US" dirty="0"/>
              <a:t>that accompany Medicare card</a:t>
            </a:r>
          </a:p>
          <a:p>
            <a:pPr lvl="2"/>
            <a:r>
              <a:rPr lang="en-US" dirty="0"/>
              <a:t>Instructions direct individual to mark an “X” in the refusal </a:t>
            </a:r>
            <a:r>
              <a:rPr lang="en-US" dirty="0" smtClean="0"/>
              <a:t>box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back of the Medicare card form, sign the form, and </a:t>
            </a:r>
            <a:r>
              <a:rPr lang="en-US" dirty="0" smtClean="0"/>
              <a:t>return</a:t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i="1" dirty="0"/>
              <a:t>with</a:t>
            </a:r>
            <a:r>
              <a:rPr lang="en-US" dirty="0"/>
              <a:t> the Medicare card to the address indicated.</a:t>
            </a:r>
          </a:p>
          <a:p>
            <a:pPr lvl="2"/>
            <a:r>
              <a:rPr lang="en-US" dirty="0"/>
              <a:t>Individual is then sent a new Medicare card showing </a:t>
            </a:r>
            <a:r>
              <a:rPr lang="en-US" dirty="0" smtClean="0"/>
              <a:t>coverage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Part A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6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Applying for Medicare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who do </a:t>
            </a:r>
            <a:r>
              <a:rPr lang="en-US" i="1" dirty="0"/>
              <a:t>not</a:t>
            </a:r>
            <a:r>
              <a:rPr lang="en-US" dirty="0"/>
              <a:t> receive </a:t>
            </a:r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Security</a:t>
            </a:r>
            <a:r>
              <a:rPr lang="en-US" dirty="0"/>
              <a:t>, RRB, or disability benefits </a:t>
            </a:r>
            <a:r>
              <a:rPr lang="en-US" i="1" dirty="0" smtClean="0"/>
              <a:t>must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apply</a:t>
            </a:r>
            <a:r>
              <a:rPr lang="en-US" dirty="0" smtClean="0"/>
              <a:t> </a:t>
            </a:r>
            <a:r>
              <a:rPr lang="en-US" dirty="0"/>
              <a:t>for Medicare coverage.</a:t>
            </a:r>
          </a:p>
          <a:p>
            <a:r>
              <a:rPr lang="en-US" i="1" dirty="0"/>
              <a:t>Initial enrollment period (IEP)</a:t>
            </a:r>
          </a:p>
          <a:p>
            <a:pPr lvl="1"/>
            <a:r>
              <a:rPr lang="en-US" dirty="0"/>
              <a:t>Provides opportunity for enrollment in </a:t>
            </a:r>
            <a:r>
              <a:rPr lang="en-US" dirty="0" smtClean="0"/>
              <a:t>Medicare</a:t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/>
              <a:t>A and/or Part B</a:t>
            </a:r>
          </a:p>
          <a:p>
            <a:pPr lvl="1"/>
            <a:r>
              <a:rPr lang="en-US" dirty="0"/>
              <a:t>Individuals who wait until they turn 65 to apply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Medicare </a:t>
            </a:r>
            <a:r>
              <a:rPr lang="en-US" dirty="0"/>
              <a:t>have to wait until the next </a:t>
            </a:r>
            <a:r>
              <a:rPr lang="en-US" i="1" dirty="0"/>
              <a:t>general </a:t>
            </a:r>
            <a:r>
              <a:rPr lang="en-US" i="1" dirty="0" smtClean="0"/>
              <a:t>enrollment</a:t>
            </a:r>
            <a:br>
              <a:rPr lang="en-US" i="1" dirty="0" smtClean="0"/>
            </a:br>
            <a:r>
              <a:rPr lang="en-US" i="1" dirty="0" smtClean="0"/>
              <a:t>period </a:t>
            </a:r>
            <a:r>
              <a:rPr lang="en-US" i="1" dirty="0"/>
              <a:t>(GEP)</a:t>
            </a:r>
            <a:r>
              <a:rPr lang="en-US" dirty="0"/>
              <a:t>, which is January 1 through March 31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Delaying Part B Enrollment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90656" cy="4320480"/>
          </a:xfrm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who can delay Part B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enrollment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without paying higher premiums: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Age 65 or older who are working, or whose spouse is working, and who have group health insurance through employer or union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Disabled individuals who are working and who have group health insurance or who have group health insurance coverage from a working family member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can enroll anytime during the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special enrollment period (SEP).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5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Dual Eligible Medicare Beneficiary Groups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Qualified Medicare beneficiary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QMBP)</a:t>
            </a:r>
          </a:p>
          <a:p>
            <a:pPr lvl="1"/>
            <a:r>
              <a:rPr lang="en-US" dirty="0"/>
              <a:t>Helps individuals whose assets are not low enough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qualify </a:t>
            </a:r>
            <a:r>
              <a:rPr lang="en-US" dirty="0"/>
              <a:t>for Medicaid</a:t>
            </a:r>
          </a:p>
          <a:p>
            <a:pPr lvl="1"/>
            <a:r>
              <a:rPr lang="en-US" dirty="0"/>
              <a:t>States pay Medicare Part A and B</a:t>
            </a:r>
          </a:p>
          <a:p>
            <a:pPr lvl="2"/>
            <a:r>
              <a:rPr lang="en-US" dirty="0"/>
              <a:t>Premiums</a:t>
            </a:r>
          </a:p>
          <a:p>
            <a:pPr lvl="2"/>
            <a:r>
              <a:rPr lang="en-US" dirty="0"/>
              <a:t>Deductibles</a:t>
            </a:r>
          </a:p>
          <a:p>
            <a:pPr lvl="2"/>
            <a:r>
              <a:rPr lang="en-US" dirty="0"/>
              <a:t>Coinsurance amounts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4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Dual Eligible Medicare Beneficiary Groups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8206680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Specified low-income Medicare beneficiary (SLMB)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Helps low-income individuals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Requires states to pay Medicare Part B premiums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Qualifying individual (QI)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Helps low-income individuals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Requires states to pay Medicare Part B premiums</a:t>
            </a:r>
          </a:p>
        </p:txBody>
      </p:sp>
    </p:spTree>
    <p:extLst>
      <p:ext uri="{BB962C8B-B14F-4D97-AF65-F5344CB8AC3E}">
        <p14:creationId xmlns:p14="http://schemas.microsoft.com/office/powerpoint/2010/main" val="4470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Dual Eligible Medicare Beneficiary Groups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8206680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Qualified disabled working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individual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(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QDWI)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Helps individuals who received Social Security and Medicare because of disability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Individuals who lost Social Security benefits and free Medicare Part A because they returned to work and earnings exceed limit allowed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Requires states to pay Medicare Part A premiums</a:t>
            </a:r>
          </a:p>
        </p:txBody>
      </p:sp>
    </p:spTree>
    <p:extLst>
      <p:ext uri="{BB962C8B-B14F-4D97-AF65-F5344CB8AC3E}">
        <p14:creationId xmlns:p14="http://schemas.microsoft.com/office/powerpoint/2010/main" val="50329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A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/>
          <a:lstStyle/>
          <a:p>
            <a:pPr>
              <a:spcBef>
                <a:spcPts val="1200"/>
              </a:spcBef>
              <a:defRPr/>
            </a:pPr>
            <a:r>
              <a:rPr lang="en-US" dirty="0" smtClean="0">
                <a:ea typeface="Times"/>
              </a:rPr>
              <a:t>Also called </a:t>
            </a:r>
            <a:r>
              <a:rPr lang="en-US" i="1" dirty="0" smtClean="0">
                <a:ea typeface="Times"/>
              </a:rPr>
              <a:t>Medicare hospital insurance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>
                <a:ea typeface="Times"/>
              </a:rPr>
              <a:t>Pays for: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Inpatient hospital critical care access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Skilled nursing facility stays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Hospice care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Some home health care</a:t>
            </a:r>
          </a:p>
          <a:p>
            <a:pPr marL="571500" indent="-457200">
              <a:spcBef>
                <a:spcPts val="1200"/>
              </a:spcBef>
              <a:defRPr/>
            </a:pPr>
            <a:r>
              <a:rPr lang="en-US" dirty="0" smtClean="0">
                <a:ea typeface="Times"/>
              </a:rPr>
              <a:t>Submit </a:t>
            </a:r>
            <a:r>
              <a:rPr lang="en-US" i="1" dirty="0" smtClean="0">
                <a:ea typeface="Times"/>
              </a:rPr>
              <a:t>UB-04 (CMS-1450) </a:t>
            </a:r>
            <a:r>
              <a:rPr lang="en-US" dirty="0" smtClean="0">
                <a:ea typeface="Times"/>
              </a:rPr>
              <a:t>claim.</a:t>
            </a:r>
          </a:p>
        </p:txBody>
      </p:sp>
    </p:spTree>
    <p:extLst>
      <p:ext uri="{BB962C8B-B14F-4D97-AF65-F5344CB8AC3E}">
        <p14:creationId xmlns:p14="http://schemas.microsoft.com/office/powerpoint/2010/main" val="102973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Original Medicare Program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Also called Medicare fee-for-service plan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Includes Medicare Part A and Medicare Part B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Available nationwide to anyone who is eligible for Medicare coverage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Subscribers can also subscribe to </a:t>
            </a:r>
            <a:r>
              <a:rPr lang="en-US" i="1" dirty="0" err="1">
                <a:latin typeface="Times" charset="0"/>
                <a:ea typeface="MS PGothic" charset="0"/>
                <a:cs typeface="Times" charset="0"/>
              </a:rPr>
              <a:t>Medigap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supplemental insurance coverage.</a:t>
            </a:r>
          </a:p>
        </p:txBody>
      </p:sp>
    </p:spTree>
    <p:extLst>
      <p:ext uri="{BB962C8B-B14F-4D97-AF65-F5344CB8AC3E}">
        <p14:creationId xmlns:p14="http://schemas.microsoft.com/office/powerpoint/2010/main" val="417355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Hospitalizations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18648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pays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portion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of acute care and critical access hospital inpatient expenses.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Patient’</a:t>
            </a:r>
            <a:r>
              <a:rPr lang="en-US" altLang="ja-JP" dirty="0">
                <a:latin typeface="Times" charset="0"/>
                <a:ea typeface="MS PGothic" charset="0"/>
                <a:cs typeface="Times" charset="0"/>
              </a:rPr>
              <a:t>s </a:t>
            </a:r>
            <a:r>
              <a:rPr lang="en-US" altLang="ja-JP" i="1" dirty="0">
                <a:latin typeface="Times" charset="0"/>
                <a:ea typeface="MS PGothic" charset="0"/>
                <a:cs typeface="Times" charset="0"/>
              </a:rPr>
              <a:t>out-of-pocket expenses </a:t>
            </a:r>
            <a:r>
              <a:rPr lang="en-US" altLang="ja-JP" dirty="0">
                <a:latin typeface="Times" charset="0"/>
                <a:ea typeface="MS PGothic" charset="0"/>
                <a:cs typeface="Times" charset="0"/>
              </a:rPr>
              <a:t>are calculated on benefit-period basis.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Benefit period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begins with first day of hospitalization and ends when patient has been out of hospital for 60 consecutive days.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3366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Largest medical program in United States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Federal program administered by CMS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CMS responsible for: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Operation of Medicare program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Selecting Medicare administrative contractors (MACs) to process claims for Medicare fee-for-service: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Part A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Part B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Durable medical equipment (DME)</a:t>
            </a:r>
          </a:p>
        </p:txBody>
      </p:sp>
    </p:spTree>
    <p:extLst>
      <p:ext uri="{BB962C8B-B14F-4D97-AF65-F5344CB8AC3E}">
        <p14:creationId xmlns:p14="http://schemas.microsoft.com/office/powerpoint/2010/main" val="42099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Hospitalizations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Some Medicare literature uses term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spell of illness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instead of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benefit period.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After 90 continuous days of hospitalization, patient can use lifetime reserve days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or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pay daily charges for hospitalization.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Lifetime reserve days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(60 days) are used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only once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during patient’</a:t>
            </a:r>
            <a:r>
              <a:rPr lang="en-US" altLang="ja-JP" dirty="0">
                <a:latin typeface="Times" charset="0"/>
                <a:ea typeface="MS PGothic" charset="0"/>
                <a:cs typeface="Times" charset="0"/>
              </a:rPr>
              <a:t>s lifetime.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5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Hospitalizations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When out of the hospital for 60 consecutive days, patient starts a new benefit period if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rehospitalized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Person confined to psychiatric hospital is allowed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190 lifetime reserve days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(instead of 60 days) for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stay in acute care hospital.</a:t>
            </a:r>
          </a:p>
        </p:txBody>
      </p:sp>
    </p:spTree>
    <p:extLst>
      <p:ext uri="{BB962C8B-B14F-4D97-AF65-F5344CB8AC3E}">
        <p14:creationId xmlns:p14="http://schemas.microsoft.com/office/powerpoint/2010/main" val="406751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Skilled Nursing Facility Stays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who become inpatients at a skilled nursing facility: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After a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three-day-minimum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acute hospital stay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Who also meet Medicare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qualified diagnosis and comprehensive treatment plan requirements, </a:t>
            </a:r>
            <a:r>
              <a:rPr lang="en-US" altLang="ja-JP" dirty="0" smtClean="0">
                <a:latin typeface="Times" charset="0"/>
                <a:ea typeface="Times" charset="0"/>
                <a:cs typeface="Times" charset="0"/>
              </a:rPr>
              <a:t>pay</a:t>
            </a:r>
            <a:br>
              <a:rPr lang="en-US" altLang="ja-JP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altLang="ja-JP" dirty="0" smtClean="0">
                <a:latin typeface="Times" charset="0"/>
                <a:ea typeface="Times" charset="0"/>
                <a:cs typeface="Times" charset="0"/>
              </a:rPr>
              <a:t>rates 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of:</a:t>
            </a:r>
          </a:p>
          <a:p>
            <a:pPr lvl="2">
              <a:spcBef>
                <a:spcPts val="6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Days 1–20: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		Nothing</a:t>
            </a:r>
          </a:p>
          <a:p>
            <a:pPr lvl="2">
              <a:spcBef>
                <a:spcPts val="6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Days 21–100: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	$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157.50 per day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(2015 rate)</a:t>
            </a:r>
          </a:p>
          <a:p>
            <a:pPr lvl="2">
              <a:spcBef>
                <a:spcPts val="6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Days 101+:		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Full daily rate</a:t>
            </a:r>
            <a:endParaRPr lang="en-US" i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2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Home Health Services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90656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Individuals: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Have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no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deductible or coinsurance responsibilities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Must be confined to home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Do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not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have to be hospitalized in acute care hospital before qualifying for home health benefits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Are responsible for 20 percent deductible of approved amount for durable medical equipment (DME)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B covers home health services if patient is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not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covered by Medicare Part A.</a:t>
            </a:r>
            <a:endParaRPr lang="en-US" i="1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7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Hospice Care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90656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Autonomous, centrally administered program of coordinated services for terminally ill patients and families: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Inpatient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Outpatient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palliative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(relief of symptoms)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Eligible to patients for whom provider can do nothing further to stop disease progression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74932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Hospice Care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90656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Patient is treated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only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to relieve pain or other discomfort.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 addition to medical care, physician-directed interdisciplinary team provides psychological, sociological, and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spiritual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362285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Hospice Care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coverage includes: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$0 for hospice care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No deductible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$5 copayment per prescription for outpatient prescription drugs for pain and symptom management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5 percent of Medicare-approved amount for inpatient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respite care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(short-term care given by caregiver, so usual caregiver can rest)</a:t>
            </a:r>
            <a:endParaRPr lang="en-US" i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B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Also called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medical insurance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Pays for: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Physician services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Outpatient hospital care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Durable medical equipment (DME)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Some medical services not covered by Part A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Submit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CMS-1500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claim.</a:t>
            </a:r>
          </a:p>
        </p:txBody>
      </p:sp>
    </p:spTree>
    <p:extLst>
      <p:ext uri="{BB962C8B-B14F-4D97-AF65-F5344CB8AC3E}">
        <p14:creationId xmlns:p14="http://schemas.microsoft.com/office/powerpoint/2010/main" val="3578012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Deductible and Coinsurance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B costs include: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$104.90 standard monthly premium (and higher based on modified adjusted gross income)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$147 annual deductible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20 percent coinsurance after deductible is met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20 percent of occupational, physical, and speech-language therapy services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20 percent of Medicare-approved amount for DME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50 percent of most outpatient mental health care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418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Deductible and Coinsurance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/>
          <a:lstStyle/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Times"/>
              </a:rPr>
              <a:t>Medicare Part B costs include </a:t>
            </a:r>
            <a:r>
              <a:rPr lang="en-US" sz="2400" i="1" dirty="0" smtClean="0">
                <a:ea typeface="Times"/>
              </a:rPr>
              <a:t>(continued)</a:t>
            </a:r>
            <a:r>
              <a:rPr lang="en-US" dirty="0" smtClean="0">
                <a:ea typeface="Time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Blood from blood bank at no charge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/>
              <a:t>If hospital has to buy blood, hospital costs are paid for first 3 units of blood in calendar year (or have blood donated)</a:t>
            </a:r>
          </a:p>
          <a:p>
            <a:pPr lvl="1">
              <a:spcBef>
                <a:spcPts val="300"/>
              </a:spcBef>
              <a:defRPr/>
            </a:pPr>
            <a:r>
              <a:rPr lang="en-US" dirty="0" smtClean="0"/>
              <a:t>Coinsurance in hospital outpatient settings is based on national median amount per APC.</a:t>
            </a:r>
          </a:p>
          <a:p>
            <a:pPr lvl="2">
              <a:spcBef>
                <a:spcPts val="300"/>
              </a:spcBef>
              <a:defRPr/>
            </a:pPr>
            <a:r>
              <a:rPr lang="en-US" dirty="0" smtClean="0"/>
              <a:t>Could be higher than 20 percent</a:t>
            </a:r>
          </a:p>
          <a:p>
            <a:pPr lvl="2">
              <a:spcBef>
                <a:spcPct val="0"/>
              </a:spcBef>
              <a:defRPr/>
            </a:pPr>
            <a:r>
              <a:rPr lang="en-US" spc="-40" dirty="0" smtClean="0"/>
              <a:t>Patient charged 20 percent </a:t>
            </a:r>
            <a:r>
              <a:rPr lang="en-US" i="1" spc="-40" dirty="0" smtClean="0"/>
              <a:t>or </a:t>
            </a:r>
            <a:r>
              <a:rPr lang="en-US" spc="-40" dirty="0" smtClean="0"/>
              <a:t>higher national median coinsurance.</a:t>
            </a:r>
          </a:p>
          <a:p>
            <a:pPr lvl="2">
              <a:spcBef>
                <a:spcPct val="0"/>
              </a:spcBef>
              <a:defRPr/>
            </a:pPr>
            <a:r>
              <a:rPr lang="en-US" dirty="0" smtClean="0"/>
              <a:t>Medicare reimburses hospitals difference between Medicare-approved amount and national median coinsurance.</a:t>
            </a:r>
          </a:p>
          <a:p>
            <a:pPr lvl="2">
              <a:spcBef>
                <a:spcPct val="0"/>
              </a:spcBef>
              <a:defRPr/>
            </a:pPr>
            <a:r>
              <a:rPr lang="en-US" dirty="0" smtClean="0"/>
              <a:t>If hospital collects higher median coinsurance amount from patient, Medicare will reduce reimbursement accordingly.</a:t>
            </a:r>
          </a:p>
        </p:txBody>
      </p:sp>
    </p:spTree>
    <p:extLst>
      <p:ext uri="{BB962C8B-B14F-4D97-AF65-F5344CB8AC3E}">
        <p14:creationId xmlns:p14="http://schemas.microsoft.com/office/powerpoint/2010/main" val="308940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73360"/>
            <a:ext cx="8064896" cy="1327448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Prescription Drug, Improvement, and Modernization Act of 2003 (MMA)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312368"/>
          </a:xfrm>
        </p:spPr>
        <p:txBody>
          <a:bodyPr/>
          <a:lstStyle/>
          <a:p>
            <a:r>
              <a:rPr lang="en-US" dirty="0" smtClean="0"/>
              <a:t>Created</a:t>
            </a:r>
            <a:r>
              <a:rPr lang="en-US" i="1" dirty="0" smtClean="0"/>
              <a:t> </a:t>
            </a:r>
            <a:r>
              <a:rPr lang="en-US" i="1" dirty="0"/>
              <a:t>Medicare </a:t>
            </a:r>
            <a:r>
              <a:rPr lang="en-US" i="1" dirty="0" smtClean="0"/>
              <a:t>administrative</a:t>
            </a:r>
            <a:br>
              <a:rPr lang="en-US" i="1" dirty="0" smtClean="0"/>
            </a:br>
            <a:r>
              <a:rPr lang="en-US" i="1" dirty="0" smtClean="0"/>
              <a:t>contractors </a:t>
            </a:r>
            <a:r>
              <a:rPr lang="en-US" i="1" dirty="0"/>
              <a:t>(MACs)</a:t>
            </a:r>
            <a:r>
              <a:rPr lang="en-US" dirty="0"/>
              <a:t>, which:</a:t>
            </a:r>
          </a:p>
          <a:p>
            <a:pPr lvl="1"/>
            <a:r>
              <a:rPr lang="en-US" dirty="0"/>
              <a:t>Replaced carriers and fiscal intermediaries</a:t>
            </a:r>
          </a:p>
          <a:p>
            <a:pPr lvl="1"/>
            <a:r>
              <a:rPr lang="en-US" dirty="0"/>
              <a:t>Process both Medicare Part A and Part B claims</a:t>
            </a:r>
          </a:p>
        </p:txBody>
      </p:sp>
    </p:spTree>
    <p:extLst>
      <p:ext uri="{BB962C8B-B14F-4D97-AF65-F5344CB8AC3E}">
        <p14:creationId xmlns:p14="http://schemas.microsoft.com/office/powerpoint/2010/main" val="2569302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Deductible and Coinsurance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ct val="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Affordable Care Act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eliminated coinsurance and Medicare Part B deductible for the following preventive services:</a:t>
            </a:r>
          </a:p>
          <a:p>
            <a:pPr lvl="1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Annual depression screenings</a:t>
            </a:r>
          </a:p>
          <a:p>
            <a:pPr lvl="1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Annual wellness visit</a:t>
            </a:r>
          </a:p>
          <a:p>
            <a:pPr lvl="1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Cancer screenings</a:t>
            </a:r>
          </a:p>
          <a:p>
            <a:pPr lvl="1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Complements the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Welcome to Medicare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Visit</a:t>
            </a:r>
          </a:p>
          <a:p>
            <a:pPr lvl="2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Allows people who join Medicare to:</a:t>
            </a:r>
          </a:p>
          <a:p>
            <a:pPr lvl="3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Evaluate health conditions, prescriptions, medical and family history, and risk factors.</a:t>
            </a:r>
          </a:p>
          <a:p>
            <a:pPr lvl="3">
              <a:spcBef>
                <a:spcPts val="1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Make a plan for preventive care.</a:t>
            </a:r>
          </a:p>
        </p:txBody>
      </p:sp>
    </p:spTree>
    <p:extLst>
      <p:ext uri="{BB962C8B-B14F-4D97-AF65-F5344CB8AC3E}">
        <p14:creationId xmlns:p14="http://schemas.microsoft.com/office/powerpoint/2010/main" val="3012577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Physician Fee Schedule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034"/>
            <a:ext cx="7772400" cy="4320480"/>
          </a:xfrm>
          <a:ln/>
        </p:spPr>
        <p:txBody>
          <a:bodyPr wrap="square"/>
          <a:lstStyle/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Reimburses provider services according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to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physician fee schedule</a:t>
            </a:r>
          </a:p>
          <a:p>
            <a:pPr lvl="1"/>
            <a:r>
              <a:rPr lang="en-US" i="1" dirty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lso called the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Resource-Based Relative Value Scale (RBRVS)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Limits amounts nonparticipating providers (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nonPARs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) can charge beneficiaries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Reimbursement is based on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relative value units (RVUs)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that consider resources used in providing a service:</a:t>
            </a:r>
          </a:p>
          <a:p>
            <a:pPr lvl="2"/>
            <a:r>
              <a:rPr lang="en-US" dirty="0">
                <a:latin typeface="Times" charset="0"/>
                <a:ea typeface="Times" charset="0"/>
                <a:cs typeface="Times" charset="0"/>
              </a:rPr>
              <a:t>Physician work</a:t>
            </a:r>
          </a:p>
          <a:p>
            <a:pPr lvl="2"/>
            <a:r>
              <a:rPr lang="en-US" dirty="0">
                <a:latin typeface="Times" charset="0"/>
                <a:ea typeface="Times" charset="0"/>
                <a:cs typeface="Times" charset="0"/>
              </a:rPr>
              <a:t>Practice expense</a:t>
            </a:r>
          </a:p>
          <a:p>
            <a:pPr lvl="2"/>
            <a:r>
              <a:rPr lang="en-US" dirty="0">
                <a:latin typeface="Times" charset="0"/>
                <a:ea typeface="Times" charset="0"/>
                <a:cs typeface="Times" charset="0"/>
              </a:rPr>
              <a:t>Malpractice expense</a:t>
            </a:r>
          </a:p>
        </p:txBody>
      </p:sp>
    </p:spTree>
    <p:extLst>
      <p:ext uri="{BB962C8B-B14F-4D97-AF65-F5344CB8AC3E}">
        <p14:creationId xmlns:p14="http://schemas.microsoft.com/office/powerpoint/2010/main" val="1671885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C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Also called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Advantage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Formerly called </a:t>
            </a:r>
            <a:r>
              <a:rPr lang="en-US" i="1" dirty="0" err="1">
                <a:latin typeface="Times" charset="0"/>
                <a:ea typeface="MS PGothic" charset="0"/>
                <a:cs typeface="Times" charset="0"/>
              </a:rPr>
              <a:t>Medicare+Choice</a:t>
            </a:r>
            <a:endParaRPr lang="en-US" i="1" dirty="0">
              <a:latin typeface="Times" charset="0"/>
              <a:ea typeface="MS PGothic" charset="0"/>
              <a:cs typeface="Times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Includes managed care and private fee-for-service plans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Is an alternative to Medicare Part A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Submit CMS-1500 or UB-04, depending on type of services provided.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23376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C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Advantage Plans may: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Require referrals to see specialists.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Offer lower premiums or copayments and deductibles.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Have networks that require patients to see doctors who belong to the plan or go to certain hospitals to get covered services.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Offer extra benefits (e.g., prescription drug coverage).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Coordinate patient care.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Using networks and referrals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Helps with overall care management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Result is cost savings.</a:t>
            </a:r>
          </a:p>
        </p:txBody>
      </p:sp>
    </p:spTree>
    <p:extLst>
      <p:ext uri="{BB962C8B-B14F-4D97-AF65-F5344CB8AC3E}">
        <p14:creationId xmlns:p14="http://schemas.microsoft.com/office/powerpoint/2010/main" val="3449037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C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enrollees can enroll in: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Medicare health maintenance organization (HMO)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Medicare medical savings account (MSA) plan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Medicare special needs plan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Preferred provider organization (PPO)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Private fee-for-service (PFFS) plan</a:t>
            </a:r>
          </a:p>
        </p:txBody>
      </p:sp>
    </p:spTree>
    <p:extLst>
      <p:ext uri="{BB962C8B-B14F-4D97-AF65-F5344CB8AC3E}">
        <p14:creationId xmlns:p14="http://schemas.microsoft.com/office/powerpoint/2010/main" val="3201563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Savings Account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Abbreviated as MSA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Used by enrollee to pay health care bills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pays cost of special health care policy that has a high deductible.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also annually deposits into an account the difference between policy costs and what Medicare pays for an average enrollee in the patient’</a:t>
            </a:r>
            <a:r>
              <a:rPr lang="en-US" altLang="ja-JP" dirty="0">
                <a:latin typeface="Times" charset="0"/>
                <a:ea typeface="MS PGothic" charset="0"/>
                <a:cs typeface="Times" charset="0"/>
              </a:rPr>
              <a:t>s region.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10731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Savings Account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Money deposited by Medicare is managed by Medicare-approved insurance company or other qualified company.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Money is not taxed if enrollee uses it to pay qualified health care expenses.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Money can earn interest or dividends, and funds left in the account at end of calendar year are carried over to next year.</a:t>
            </a:r>
          </a:p>
        </p:txBody>
      </p:sp>
    </p:spTree>
    <p:extLst>
      <p:ext uri="{BB962C8B-B14F-4D97-AF65-F5344CB8AC3E}">
        <p14:creationId xmlns:p14="http://schemas.microsoft.com/office/powerpoint/2010/main" val="306005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Savings Account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Enrollee pays health care expenses using money from MSA account until high deductible has been met.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If MSA is exhausted before high deductible has been met, enrollee pays out of pocket until deductible has been met.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Once deductible has been met, insurance policy pays health care expenses.</a:t>
            </a:r>
          </a:p>
        </p:txBody>
      </p:sp>
    </p:spTree>
    <p:extLst>
      <p:ext uri="{BB962C8B-B14F-4D97-AF65-F5344CB8AC3E}">
        <p14:creationId xmlns:p14="http://schemas.microsoft.com/office/powerpoint/2010/main" val="1412275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Private Fee-for-Service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Abbreviated as PFFS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Offered by private insurance companies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Available in some regions of country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pays pre-established amount of money monthly to insurance company.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003853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Private Fee-for-Service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Insurance company decides how much it will pay for services.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Providers are reimbursed on fee-for-service basis and authorized to charge enrollees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up to 115 percent of plan’</a:t>
            </a:r>
            <a:r>
              <a:rPr lang="en-US" altLang="ja-JP" i="1" dirty="0">
                <a:latin typeface="Times" charset="0"/>
                <a:ea typeface="MS PGothic" charset="0"/>
                <a:cs typeface="Times" charset="0"/>
              </a:rPr>
              <a:t>s payment schedule.</a:t>
            </a:r>
            <a:endParaRPr lang="en-US" i="1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Eligibility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General</a:t>
            </a:r>
            <a:r>
              <a:rPr lang="en-US" dirty="0"/>
              <a:t> Medicare eligibility rules include:</a:t>
            </a:r>
          </a:p>
          <a:p>
            <a:pPr lvl="1"/>
            <a:r>
              <a:rPr lang="en-US" dirty="0"/>
              <a:t>Individuals/spouses who have worked </a:t>
            </a:r>
            <a:r>
              <a:rPr lang="en-US" dirty="0" smtClean="0"/>
              <a:t>at least </a:t>
            </a:r>
            <a:r>
              <a:rPr lang="en-US" dirty="0"/>
              <a:t>10 </a:t>
            </a:r>
            <a:r>
              <a:rPr lang="en-US" dirty="0" smtClean="0"/>
              <a:t>years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Medicare-covered employment</a:t>
            </a:r>
          </a:p>
          <a:p>
            <a:pPr lvl="1"/>
            <a:r>
              <a:rPr lang="en-US" dirty="0"/>
              <a:t>Individuals who are minimum of 65 years old</a:t>
            </a:r>
          </a:p>
          <a:p>
            <a:pPr lvl="1"/>
            <a:r>
              <a:rPr lang="en-US" dirty="0"/>
              <a:t>Individuals who are citizens or permanent </a:t>
            </a:r>
            <a:r>
              <a:rPr lang="en-US" dirty="0" smtClean="0"/>
              <a:t>residents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United States</a:t>
            </a:r>
          </a:p>
          <a:p>
            <a:pPr lvl="1"/>
            <a:r>
              <a:rPr lang="en-US" dirty="0"/>
              <a:t>Individuals also qualify for coverage if younger than </a:t>
            </a:r>
            <a:r>
              <a:rPr lang="en-US" dirty="0" smtClean="0"/>
              <a:t>65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have a disability or end-stage renal disease (ESRD).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Special Needs Plans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Cover Medicare Part A and Medicare Part B services for individuals who benefit from special care for: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Chronic illnesses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Care management of multiple diseases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Focused care management</a:t>
            </a:r>
          </a:p>
        </p:txBody>
      </p:sp>
    </p:spTree>
    <p:extLst>
      <p:ext uri="{BB962C8B-B14F-4D97-AF65-F5344CB8AC3E}">
        <p14:creationId xmlns:p14="http://schemas.microsoft.com/office/powerpoint/2010/main" val="2741121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Special Needs Plans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Plans may limit membership to individuals who: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Are eligible for Medicare and Medicaid (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Medi-Medi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coverage)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Have certain chronic or disabling conditions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Reside in certain institutions (e.g., nursing facility)</a:t>
            </a:r>
          </a:p>
        </p:txBody>
      </p:sp>
    </p:spTree>
    <p:extLst>
      <p:ext uri="{BB962C8B-B14F-4D97-AF65-F5344CB8AC3E}">
        <p14:creationId xmlns:p14="http://schemas.microsoft.com/office/powerpoint/2010/main" val="1839217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D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700808"/>
            <a:ext cx="8134673" cy="4320480"/>
          </a:xfrm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Also called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Prescription Drug Plan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Optional prescription drug coverage monthly premium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beneficiaries present Medicare prescription drug discount card to pharmacies.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111540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Enroll by joining:</a:t>
            </a:r>
          </a:p>
          <a:p>
            <a:pPr marL="914400" lvl="1" indent="-457200">
              <a:spcBef>
                <a:spcPts val="1200"/>
              </a:spcBef>
              <a:buFont typeface="Times" charset="0"/>
              <a:buAutoNum type="arabicPeriod"/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Medicare Prescription Drug Plan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which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adds coverage to original Medicare plan, Medicare private fee-for-service plans, Medicare cost plans, and Medicare medical savings account plans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Monthly premium and annual deductible are required.</a:t>
            </a:r>
          </a:p>
          <a:p>
            <a:pPr marL="914400" lvl="1" indent="-457200">
              <a:spcBef>
                <a:spcPts val="1200"/>
              </a:spcBef>
              <a:buFont typeface="Times" charset="0"/>
              <a:buAutoNum type="arabicPeriod"/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Medicare Advantage Plan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(e.g., HMO), which includes prescription drug coverage as part of plan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Monthly premiums and annual deductibles vary.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All Medicare health care (including prescription drug coverage) is provided by such plans.</a:t>
            </a:r>
          </a:p>
        </p:txBody>
      </p:sp>
    </p:spTree>
    <p:extLst>
      <p:ext uri="{BB962C8B-B14F-4D97-AF65-F5344CB8AC3E}">
        <p14:creationId xmlns:p14="http://schemas.microsoft.com/office/powerpoint/2010/main" val="3608804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Patient Protection and Affordable Care Act (PPACA)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Times" charset="0"/>
                <a:ea typeface="MS PGothic" charset="0"/>
                <a:cs typeface="Times" charset="0"/>
              </a:rPr>
              <a:t>Requires Medicare Part D enrollees </a:t>
            </a:r>
            <a:r>
              <a:rPr lang="en-US" sz="2800" i="1" dirty="0">
                <a:latin typeface="Times" charset="0"/>
                <a:ea typeface="MS PGothic" charset="0"/>
                <a:cs typeface="Times" charset="0"/>
              </a:rPr>
              <a:t>whose</a:t>
            </a:r>
            <a:r>
              <a:rPr lang="en-US" sz="2800" dirty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sz="2800" i="1" dirty="0">
                <a:latin typeface="Times" charset="0"/>
                <a:ea typeface="MS PGothic" charset="0"/>
                <a:cs typeface="Times" charset="0"/>
              </a:rPr>
              <a:t>incomes exceed the same thresholds that apply to higher income Medicare Part B enrollees </a:t>
            </a:r>
            <a:r>
              <a:rPr lang="en-US" sz="2800" dirty="0">
                <a:latin typeface="Times" charset="0"/>
                <a:ea typeface="MS PGothic" charset="0"/>
                <a:cs typeface="Times" charset="0"/>
              </a:rPr>
              <a:t>to pay a monthly adjustment amount</a:t>
            </a:r>
          </a:p>
          <a:p>
            <a:pPr>
              <a:spcBef>
                <a:spcPts val="1200"/>
              </a:spcBef>
            </a:pPr>
            <a:r>
              <a:rPr lang="en-US" sz="2800" b="1" i="1" dirty="0">
                <a:latin typeface="Times" charset="0"/>
                <a:ea typeface="MS PGothic" charset="0"/>
                <a:cs typeface="Times" charset="0"/>
              </a:rPr>
              <a:t>Federal subsidies are available to states that implement programs</a:t>
            </a:r>
            <a:r>
              <a:rPr lang="en-US" sz="2800" i="1" dirty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sz="2800" dirty="0">
                <a:latin typeface="Times" charset="0"/>
                <a:ea typeface="MS PGothic" charset="0"/>
                <a:cs typeface="Times" charset="0"/>
              </a:rPr>
              <a:t>to pay some or all of Part A, B, and D premiums and coinsurance </a:t>
            </a:r>
            <a:r>
              <a:rPr lang="en-US" sz="2800" i="1" dirty="0">
                <a:latin typeface="Times" charset="0"/>
                <a:ea typeface="MS PGothic" charset="0"/>
                <a:cs typeface="Times" charset="0"/>
              </a:rPr>
              <a:t>for Medicare beneficiaries with limited incomes and assets.</a:t>
            </a:r>
          </a:p>
        </p:txBody>
      </p:sp>
    </p:spTree>
    <p:extLst>
      <p:ext uri="{BB962C8B-B14F-4D97-AF65-F5344CB8AC3E}">
        <p14:creationId xmlns:p14="http://schemas.microsoft.com/office/powerpoint/2010/main" val="3686929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D Coverage Gap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18648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Also called Medicare Part 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donut hole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Is the difference between initial coverage limit and catastrophic coverage threshold for Medicare Part D program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beneficiaries who surpass coverage limit are financially responsible for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entire cost of prescription drugs until expenses reach the catastrophic coverage threshold.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967615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D Coverage Gap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 2011, PPACA provided 50 percent discount on brand-name drugs when Medicare beneficiaries reached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donut hole.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beneficiaries pay less for prescription drugs in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donut hole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each year thereafter until complete coverage of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donut hole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is implemented in 2020.</a:t>
            </a:r>
            <a:endParaRPr lang="en-US" i="1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76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Other Medicare Plans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Cost Plans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Type of HMO similar to Medicare Advantage Plan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If individual receives services from non-network provider, Original Medicare Plan provides coverage.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Individual pays Medicare Part A and Part B coinsurance and deductibles.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664408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Other Medicare Plans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18648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Demonstration/pilot program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Special project that tests improvements in Medicare coverage, payment, and quality of care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Usually applies to specific group of people and/or is offered only in specific areas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Includes pilot programs for individuals with multiple chronic illnesses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Designed to reduce health risks, improve quality of life, and provide health care savings</a:t>
            </a:r>
          </a:p>
        </p:txBody>
      </p:sp>
    </p:spTree>
    <p:extLst>
      <p:ext uri="{BB962C8B-B14F-4D97-AF65-F5344CB8AC3E}">
        <p14:creationId xmlns:p14="http://schemas.microsoft.com/office/powerpoint/2010/main" val="2589270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Other Medicare Plans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134672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Programs of All-Inclusive Care for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the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Elderly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(PACE)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Combine medical/social/long-term care services for frail people who live and receive care in their community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Joint Medicare and Medicaid option in some states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To be eligible, individual must be: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55 years old, or older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 resident of the service area covered by the PACE program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Able to live safely in the community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Certified as eligible for nursing facility care by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appropriate</a:t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state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agency</a:t>
            </a:r>
          </a:p>
        </p:txBody>
      </p:sp>
    </p:spTree>
    <p:extLst>
      <p:ext uri="{BB962C8B-B14F-4D97-AF65-F5344CB8AC3E}">
        <p14:creationId xmlns:p14="http://schemas.microsoft.com/office/powerpoint/2010/main" val="37595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A Eligibility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age 65 and over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who: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Receive Social Security or Railroad Retirement Board (RRB) retirement benefits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Are eligible to receive Social Security or RRB benefits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but have not yet filed for them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Had Medicare-covered government employment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under age 65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who have: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Received Social Security or RRB disability benefits for 24 months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End-stage renal disease and meet certain requirements</a:t>
            </a:r>
          </a:p>
        </p:txBody>
      </p:sp>
    </p:spTree>
    <p:extLst>
      <p:ext uri="{BB962C8B-B14F-4D97-AF65-F5344CB8AC3E}">
        <p14:creationId xmlns:p14="http://schemas.microsoft.com/office/powerpoint/2010/main" val="766094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Employer &amp; Union Health Plans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Policies provide coverage for: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Individuals who reach age 65 and who retire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has special rules that apply to beneficiaries who have: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Group health plan coverage through their own or their spouse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current employment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732225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Employer &amp; Union Health Plans 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Group health plans of employers with 20 or more employees:</a:t>
            </a:r>
          </a:p>
          <a:p>
            <a:pPr lvl="1"/>
            <a:r>
              <a:rPr lang="en-US" i="1" dirty="0">
                <a:latin typeface="Times" charset="0"/>
                <a:ea typeface="Times" charset="0"/>
                <a:cs typeface="Times" charset="0"/>
              </a:rPr>
              <a:t>Must offer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same health insurance benefits under same conditions that younger workers and spouses receive</a:t>
            </a:r>
          </a:p>
        </p:txBody>
      </p:sp>
    </p:spTree>
    <p:extLst>
      <p:ext uri="{BB962C8B-B14F-4D97-AF65-F5344CB8AC3E}">
        <p14:creationId xmlns:p14="http://schemas.microsoft.com/office/powerpoint/2010/main" val="1647068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Employer &amp; Union Health Plans 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134672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When individual or individual’</a:t>
            </a:r>
            <a:r>
              <a:rPr lang="en-US" altLang="ja-JP" dirty="0">
                <a:latin typeface="Times" charset="0"/>
                <a:ea typeface="MS PGothic" charset="0"/>
                <a:cs typeface="Times" charset="0"/>
              </a:rPr>
              <a:t>s spouse stops working and the individual is already enrolled in Part B, individuals are responsible for: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Notifying Medicare that their or their spouse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employment situation has changed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Providing Medicare with name/address of employer plan, policy # of plan, date coverage stopped, and reason why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Telling provider that Medicare is primary payer and should be billed first, and providing date group health coverage stopped</a:t>
            </a:r>
          </a:p>
        </p:txBody>
      </p:sp>
    </p:spTree>
    <p:extLst>
      <p:ext uri="{BB962C8B-B14F-4D97-AF65-F5344CB8AC3E}">
        <p14:creationId xmlns:p14="http://schemas.microsoft.com/office/powerpoint/2010/main" val="3598399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Medigap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Also called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Supplementary Insurance (MSI)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Offered by commercial insurance and BCBS companies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Supplements Medicare to cover costs not reimbursed by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Medicare—covers </a:t>
            </a:r>
            <a:r>
              <a:rPr lang="en-US" altLang="ja-JP" dirty="0">
                <a:latin typeface="Times" charset="0"/>
                <a:ea typeface="MS PGothic" charset="0"/>
                <a:cs typeface="Times" charset="0"/>
              </a:rPr>
              <a:t>“gaps” in Medicare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052009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Medigap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Provides reimbursement for out-of-pocket costs not covered by Medicare</a:t>
            </a:r>
          </a:p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12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Medigap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policies offer a different combination of benefits with different premiums.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SELECT 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Type of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Medigap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insurance that requires enrollees to use a network of providers to receive full benefits</a:t>
            </a:r>
          </a:p>
        </p:txBody>
      </p:sp>
    </p:spTree>
    <p:extLst>
      <p:ext uri="{BB962C8B-B14F-4D97-AF65-F5344CB8AC3E}">
        <p14:creationId xmlns:p14="http://schemas.microsoft.com/office/powerpoint/2010/main" val="2185210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Medigap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Plans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pic>
        <p:nvPicPr>
          <p:cNvPr id="6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50" r="-44750"/>
          <a:stretch>
            <a:fillRect/>
          </a:stretch>
        </p:blipFill>
        <p:spPr bwMode="auto">
          <a:xfrm>
            <a:off x="426720" y="1340768"/>
            <a:ext cx="829056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44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Participating Provider (PAR)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134672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accepts assignment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on all claims submitted to Medicare and receives: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Direct payment of all claims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Faster processing of claims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Bonuses are provided to MACs for PAR enrollment.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Annual regional PAR directory (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MedPARD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) is published and made available to all Medicare patients.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5080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Participating Provider (PAR) 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206680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Special message is printed on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unassigned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Summary Notice (MSN) forms mailed to patients.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Reminder of reduction in out-of-pocket expenses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if</a:t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PARs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are used and stating how much they would save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Hospital referrals for outpatient care that: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Provide patient with name and address of at least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one PAR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provider each time hospital provides referral for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care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83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Nonparticipating Provider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134672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Abbreviated as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nonPAR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May accept assignment on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claim-by-claim basis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, but restrictions must be followed: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Must file all Medicare claims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Fees are restricted to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limiting charge.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Balance billing of patient is forbidden.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Collections are restricted to deductible and coinsurance.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Patients sign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Surgical Disclosure Notice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(fees over $500).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Must accept assignment on clinical laboratory charges</a:t>
            </a:r>
          </a:p>
        </p:txBody>
      </p:sp>
    </p:spTree>
    <p:extLst>
      <p:ext uri="{BB962C8B-B14F-4D97-AF65-F5344CB8AC3E}">
        <p14:creationId xmlns:p14="http://schemas.microsoft.com/office/powerpoint/2010/main" val="3506908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Limiting Charge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Maximum fee a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may charge for a covered service </a:t>
            </a:r>
          </a:p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Applies regardless of who is responsible for payment</a:t>
            </a:r>
          </a:p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Applies whether Medicare is primary or secondary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13794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Eligibility Information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31981"/>
            <a:ext cx="7772400" cy="4752528"/>
          </a:xfrm>
          <a:ln/>
        </p:spPr>
        <p:txBody>
          <a:bodyPr wrap="square"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Electronic data interchange (EDI)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Most efficient and cost-effective method of inquiry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Provider agreements ensure privacy safeguards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Telephone inquires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Verification of provider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name and identification number required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Information obtained about beneficiary: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Last name and first initial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Date of birth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HICN (health insurance claim number)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8982088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Limiting Charge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31981"/>
            <a:ext cx="8350696" cy="4320480"/>
          </a:xfrm>
        </p:spPr>
        <p:txBody>
          <a:bodyPr wrap="square"/>
          <a:lstStyle/>
          <a:p>
            <a:pPr>
              <a:lnSpc>
                <a:spcPct val="95000"/>
              </a:lnSpc>
              <a:spcBef>
                <a:spcPts val="1200"/>
              </a:spcBef>
              <a:defRPr/>
            </a:pPr>
            <a:r>
              <a:rPr lang="en-US" dirty="0" smtClean="0">
                <a:ea typeface="Times"/>
              </a:rPr>
              <a:t>Medicare-allowed fee for </a:t>
            </a:r>
            <a:r>
              <a:rPr lang="en-US" dirty="0" err="1" smtClean="0">
                <a:ea typeface="Times"/>
              </a:rPr>
              <a:t>nonPAR</a:t>
            </a:r>
            <a:r>
              <a:rPr lang="en-US" dirty="0" smtClean="0">
                <a:ea typeface="Times"/>
              </a:rPr>
              <a:t> is </a:t>
            </a:r>
            <a:br>
              <a:rPr lang="en-US" dirty="0" smtClean="0">
                <a:ea typeface="Times"/>
              </a:rPr>
            </a:br>
            <a:r>
              <a:rPr lang="en-US" i="1" dirty="0" smtClean="0">
                <a:ea typeface="Times"/>
              </a:rPr>
              <a:t>5 percent below PAR Medicare fee schedule.</a:t>
            </a:r>
          </a:p>
          <a:p>
            <a:pPr>
              <a:lnSpc>
                <a:spcPct val="95000"/>
              </a:lnSpc>
              <a:spcBef>
                <a:spcPts val="1200"/>
              </a:spcBef>
              <a:defRPr/>
            </a:pPr>
            <a:r>
              <a:rPr lang="en-US" dirty="0" err="1" smtClean="0">
                <a:ea typeface="Times"/>
              </a:rPr>
              <a:t>NonPAR</a:t>
            </a:r>
            <a:r>
              <a:rPr lang="en-US" dirty="0" smtClean="0">
                <a:ea typeface="Times"/>
              </a:rPr>
              <a:t> may charge </a:t>
            </a:r>
            <a:r>
              <a:rPr lang="en-US" i="1" dirty="0" smtClean="0">
                <a:ea typeface="Times"/>
              </a:rPr>
              <a:t>maximum of 15 percent </a:t>
            </a:r>
            <a:r>
              <a:rPr lang="en-US" i="1" spc="-50" dirty="0" smtClean="0">
                <a:ea typeface="Times"/>
              </a:rPr>
              <a:t>above the </a:t>
            </a:r>
            <a:r>
              <a:rPr lang="en-US" i="1" spc="-50" dirty="0" err="1" smtClean="0">
                <a:ea typeface="Times"/>
              </a:rPr>
              <a:t>nonPAR</a:t>
            </a:r>
            <a:r>
              <a:rPr lang="en-US" i="1" spc="-50" dirty="0" smtClean="0">
                <a:ea typeface="Times"/>
              </a:rPr>
              <a:t> approved rate </a:t>
            </a:r>
            <a:r>
              <a:rPr lang="en-US" spc="-50" dirty="0" smtClean="0">
                <a:ea typeface="Times"/>
              </a:rPr>
              <a:t>(or 10 percent </a:t>
            </a:r>
            <a:r>
              <a:rPr lang="en-US" dirty="0" smtClean="0">
                <a:ea typeface="Times"/>
              </a:rPr>
              <a:t>above PAR Medicare fee schedule).</a:t>
            </a:r>
          </a:p>
          <a:p>
            <a:pPr>
              <a:lnSpc>
                <a:spcPct val="95000"/>
              </a:lnSpc>
              <a:spcBef>
                <a:spcPts val="1200"/>
              </a:spcBef>
              <a:defRPr/>
            </a:pPr>
            <a:r>
              <a:rPr lang="en-US" dirty="0" smtClean="0">
                <a:ea typeface="Times"/>
              </a:rPr>
              <a:t>This 15 percent allowance is </a:t>
            </a:r>
            <a:r>
              <a:rPr lang="en-US" i="1" dirty="0" smtClean="0">
                <a:ea typeface="Times"/>
              </a:rPr>
              <a:t>based on 95 percent reduced Medicare fee schedule.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defRPr/>
            </a:pPr>
            <a:r>
              <a:rPr lang="en-US" dirty="0" smtClean="0"/>
              <a:t>Thus, </a:t>
            </a:r>
            <a:r>
              <a:rPr lang="en-US" dirty="0" err="1" smtClean="0"/>
              <a:t>nonPAR</a:t>
            </a:r>
            <a:r>
              <a:rPr lang="en-US" dirty="0" smtClean="0"/>
              <a:t> providers receive somewhat less than </a:t>
            </a:r>
            <a:br>
              <a:rPr lang="en-US" dirty="0" smtClean="0"/>
            </a:br>
            <a:r>
              <a:rPr lang="en-US" dirty="0" smtClean="0"/>
              <a:t>110 percent of allowed PAR amount.</a:t>
            </a:r>
          </a:p>
        </p:txBody>
      </p:sp>
    </p:spTree>
    <p:extLst>
      <p:ext uri="{BB962C8B-B14F-4D97-AF65-F5344CB8AC3E}">
        <p14:creationId xmlns:p14="http://schemas.microsoft.com/office/powerpoint/2010/main" val="920921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Example of Limiting Charge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0" r="-2930"/>
          <a:stretch>
            <a:fillRect/>
          </a:stretch>
        </p:blipFill>
        <p:spPr bwMode="auto">
          <a:xfrm>
            <a:off x="685800" y="1556792"/>
            <a:ext cx="7772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9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Accepting Assignment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31981"/>
            <a:ext cx="8134672" cy="4320480"/>
          </a:xfrm>
          <a:ln/>
        </p:spPr>
        <p:txBody>
          <a:bodyPr wrap="square"/>
          <a:lstStyle/>
          <a:p>
            <a:pPr>
              <a:lnSpc>
                <a:spcPct val="95000"/>
              </a:lnSpc>
            </a:pP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who agrees to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accept assignment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on Medicare claim will be: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Reimbursed Medicare-allowed fee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Allowed to collect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previously unpaid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deductible and 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>
                <a:latin typeface="Times" charset="0"/>
                <a:ea typeface="Times" charset="0"/>
                <a:cs typeface="Times" charset="0"/>
              </a:rPr>
              <a:t>20 percent coinsurance determined from MPFS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If entire charge is collected at patient encounter, assigned status is voided and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limiting fee is in effect.</a:t>
            </a:r>
          </a:p>
          <a:p>
            <a:pPr lvl="2">
              <a:lnSpc>
                <a:spcPct val="95000"/>
              </a:lnSpc>
            </a:pP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may be subject to fine or in violation of MPFS requirements.</a:t>
            </a:r>
          </a:p>
          <a:p>
            <a:pPr lvl="2">
              <a:lnSpc>
                <a:spcPct val="95000"/>
              </a:lnSpc>
            </a:pP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cannot revoke agreement for assigned claim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unless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by mutual written consent of provider and beneficiary.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704237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Accepting Assignment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The following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must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accept assignment: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Anesthesiologist assistants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Certified nurse midwives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Certified registered nurse anesthetists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Clinical nurse specialists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Clinical psychologists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Clinical social workers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Mass immunization roster billers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Nurse practitioners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Physician assistants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Registered dietitians</a:t>
            </a:r>
          </a:p>
        </p:txBody>
      </p:sp>
    </p:spTree>
    <p:extLst>
      <p:ext uri="{BB962C8B-B14F-4D97-AF65-F5344CB8AC3E}">
        <p14:creationId xmlns:p14="http://schemas.microsoft.com/office/powerpoint/2010/main" val="2816788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Accepting Assignment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b="1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Providers who submit claims for the following services must accept assignment: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Ambulance services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Ambulatory surgical center services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Clinical diagnostic laboratory services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Home dialysis supplies and equipment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Medications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Physician lab services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Physician services to Medicare-Medicaid (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Medi-Medi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) crossover patients</a:t>
            </a:r>
          </a:p>
        </p:txBody>
      </p:sp>
    </p:spTree>
    <p:extLst>
      <p:ext uri="{BB962C8B-B14F-4D97-AF65-F5344CB8AC3E}">
        <p14:creationId xmlns:p14="http://schemas.microsoft.com/office/powerpoint/2010/main" val="1550667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73360"/>
            <a:ext cx="8640960" cy="1327448"/>
          </a:xfrm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Waiver of Medicare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Billing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Contracts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772400" cy="4320480"/>
          </a:xfrm>
          <a:ln/>
        </p:spPr>
        <p:txBody>
          <a:bodyPr wrap="square"/>
          <a:lstStyle/>
          <a:p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NonPARs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are subject to sanctions, including fines and exclusions from Medicare program, if they: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Require patients to sign agreements stating that the patient waives the right to have the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provider file the patient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Medicare claims 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Require that the patient agrees to pay charges for services that are in excess of the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charge limits</a:t>
            </a:r>
          </a:p>
        </p:txBody>
      </p:sp>
    </p:spTree>
    <p:extLst>
      <p:ext uri="{BB962C8B-B14F-4D97-AF65-F5344CB8AC3E}">
        <p14:creationId xmlns:p14="http://schemas.microsoft.com/office/powerpoint/2010/main" val="1583878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Privacy Act of 1974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Forbids MACs from disclosing status of unassigned claim beyond the following: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Date the claim was received by the MAC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Date the claim was paid, denied, or suspended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General reason the claim was suspended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NonPAR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provider will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not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be told payment amounts or approved charge information.</a:t>
            </a:r>
          </a:p>
        </p:txBody>
      </p:sp>
    </p:spTree>
    <p:extLst>
      <p:ext uri="{BB962C8B-B14F-4D97-AF65-F5344CB8AC3E}">
        <p14:creationId xmlns:p14="http://schemas.microsoft.com/office/powerpoint/2010/main" val="7764546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Surgical Disclosure Notice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18648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must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notify beneficiaries in writing about projected out-of-pocket expenses for: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Elective surgery when the charge is $500 or more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" charset="0"/>
                <a:ea typeface="Times" charset="0"/>
                <a:cs typeface="Times" charset="0"/>
              </a:rPr>
              <a:t>Noncovered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procedures when the charge is $500 or more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Notification is required of both surgeons and assistant surgeons.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565764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Surgical Disclosure Notice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800" dirty="0">
              <a:latin typeface="Times" charset="0"/>
              <a:ea typeface="MS PGothic" charset="0"/>
              <a:cs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For Medicare purposes,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elective surgery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is defined as a surgery that: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Can be scheduled in advance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Is not an emergency,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and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If delayed,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would not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result in death or permanent impairment of health</a:t>
            </a:r>
          </a:p>
        </p:txBody>
      </p:sp>
    </p:spTree>
    <p:extLst>
      <p:ext uri="{BB962C8B-B14F-4D97-AF65-F5344CB8AC3E}">
        <p14:creationId xmlns:p14="http://schemas.microsoft.com/office/powerpoint/2010/main" val="26238630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Surgical Disclosure Notice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062664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OBRA of 1986 requires the following written information to be provided to the patient: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Estimated actual charge for surgery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Estimated Medicare payment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Excess of actual charge compared to approved charge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Applicable coinsurance amount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Beneficiary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out-of-pocket expenses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Patient is required to sign/date a surgical disclosure notice.</a:t>
            </a:r>
            <a:endParaRPr lang="en-US" sz="2800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Enrollment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Enrollment is handled one of two ways:</a:t>
            </a:r>
          </a:p>
          <a:p>
            <a:pPr marL="914400" lvl="1" indent="-457200">
              <a:spcBef>
                <a:spcPct val="0"/>
              </a:spcBef>
              <a:buFont typeface="Times" charset="0"/>
              <a:buAutoNum type="arabicPeriod"/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Individuals are enrolled automatically,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or</a:t>
            </a:r>
          </a:p>
          <a:p>
            <a:pPr marL="914400" lvl="1" indent="-457200">
              <a:spcBef>
                <a:spcPct val="0"/>
              </a:spcBef>
              <a:buFont typeface="Times" charset="0"/>
              <a:buAutoNum type="arabicPeriod"/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Individuals apply for coverage.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65 and over do not pay monthly premium for Medicare Part A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if they or spouse paid Medicare taxes while working.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Part B premiums based on modified adjusted gross income reported on an individual or joint tax return</a:t>
            </a:r>
          </a:p>
        </p:txBody>
      </p:sp>
    </p:spTree>
    <p:extLst>
      <p:ext uri="{BB962C8B-B14F-4D97-AF65-F5344CB8AC3E}">
        <p14:creationId xmlns:p14="http://schemas.microsoft.com/office/powerpoint/2010/main" val="4169320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Mandatory Claims Submission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Providers and suppliers must submit claims for Medicare-covered services if patient is enrolled in Medicare Part B.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This does not apply if the: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Patient is not enrolled in Medicare Part B.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Patient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disenrolled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before service was furnished.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Patient refuses to sign authorization for release of info.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Provider opts out of Medicare program, and patients enter into private contracts with provider.</a:t>
            </a:r>
          </a:p>
        </p:txBody>
      </p:sp>
    </p:spTree>
    <p:extLst>
      <p:ext uri="{BB962C8B-B14F-4D97-AF65-F5344CB8AC3E}">
        <p14:creationId xmlns:p14="http://schemas.microsoft.com/office/powerpoint/2010/main" val="42592494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Private Contracting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062913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BBA of 1997 provided physicians with option of withdrawing from Medicare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and entering into private contracts with Medicare patients.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private </a:t>
            </a:r>
            <a:r>
              <a:rPr lang="en-US" i="1" dirty="0" smtClean="0">
                <a:latin typeface="Times" charset="0"/>
                <a:ea typeface="MS PGothic" charset="0"/>
                <a:cs typeface="Times" charset="0"/>
              </a:rPr>
              <a:t>contract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—agreement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between Medicare beneficiary and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physician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or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other practitioner who has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opted out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of Medicare for two years: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For all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covered items and services that are furnished to Medicare beneficiaries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639045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Private Contracting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Physician or other practitioner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will not bill for any service or supplies provided to any Medicare beneficiary for at least two years.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Under a private contract: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No Medicare payment will be made for services or procedures provided to a patient.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is required to pay whatever physician or other practitioner charges.</a:t>
            </a:r>
          </a:p>
        </p:txBody>
      </p:sp>
    </p:spTree>
    <p:extLst>
      <p:ext uri="{BB962C8B-B14F-4D97-AF65-F5344CB8AC3E}">
        <p14:creationId xmlns:p14="http://schemas.microsoft.com/office/powerpoint/2010/main" val="1095994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Private Contracting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Under a private contract </a:t>
            </a:r>
            <a:r>
              <a:rPr lang="en-US" sz="2400" i="1" dirty="0">
                <a:latin typeface="Times" charset="0"/>
                <a:ea typeface="MS PGothic" charset="0"/>
                <a:cs typeface="Times" charset="0"/>
              </a:rPr>
              <a:t>(continued)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No limit on what physician or other practitioner can charge patient for Medicare-approved services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Limiting charge does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not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apply.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Medicare managed care plans will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not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pay for services rendered under a private contract.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No claim is to be submitted to Medicare.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Medicare will not pay if claim is submitted.</a:t>
            </a:r>
          </a:p>
        </p:txBody>
      </p:sp>
    </p:spTree>
    <p:extLst>
      <p:ext uri="{BB962C8B-B14F-4D97-AF65-F5344CB8AC3E}">
        <p14:creationId xmlns:p14="http://schemas.microsoft.com/office/powerpoint/2010/main" val="2035884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Private Contracting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Under a private contract </a:t>
            </a:r>
            <a:r>
              <a:rPr lang="en-US" sz="2400" i="1" dirty="0">
                <a:latin typeface="Times" charset="0"/>
                <a:ea typeface="MS PGothic" charset="0"/>
                <a:cs typeface="Times" charset="0"/>
              </a:rPr>
              <a:t>(continued)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Supplemental insurance (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Medigap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) will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not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pay for services or procedures rendered.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Other insurance plans may not pay for services or procedures rendered.</a:t>
            </a:r>
            <a:endParaRPr lang="en-US" i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76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Advance Beneficiary Notice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7918648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Abbreviated as ABN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Written document provided to Medicare beneficiary by a supplier, physician, or provider prior to service being rendered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Indicates that service is unlikely to be reimbursed by Medicare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Specifies why Medicare denial is anticipated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9099180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Advance Beneficiary Notice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Requests beneficiary to sign agreement that guarantees personal payment for services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Beneficiary who signs ABN agreement will be held responsible for payment if Medicare denies payment.</a:t>
            </a:r>
          </a:p>
        </p:txBody>
      </p:sp>
    </p:spTree>
    <p:extLst>
      <p:ext uri="{BB962C8B-B14F-4D97-AF65-F5344CB8AC3E}">
        <p14:creationId xmlns:p14="http://schemas.microsoft.com/office/powerpoint/2010/main" val="11227891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Advance Beneficiary Notice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Should be generated whenever supplier or provider believes a claim for the services is likely to receive a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Medicare medical necessity denial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Denial of otherwise covered services that were found to be not 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“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reasonable and necessary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”</a:t>
            </a:r>
            <a:endParaRPr lang="en-US" i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217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Experimental and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Investigational Procedures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reimburses for services or supplies that are considered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reasonable and necessary for the stated diagnosis.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will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not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cover procedures deemed to be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experimental in nature.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8513509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Experimental and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Investigational Procedures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7772400" cy="4320480"/>
          </a:xfrm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 must refund payment received from patient for service denied by Medicare as investigational, unnecessary, unproved, or experimental: </a:t>
            </a:r>
          </a:p>
          <a:p>
            <a:pPr lvl="1">
              <a:spcBef>
                <a:spcPts val="6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Unless the patient agreed in writing prior to receiving services to personally pay for such services</a:t>
            </a:r>
          </a:p>
        </p:txBody>
      </p:sp>
    </p:spTree>
    <p:extLst>
      <p:ext uri="{BB962C8B-B14F-4D97-AF65-F5344CB8AC3E}">
        <p14:creationId xmlns:p14="http://schemas.microsoft.com/office/powerpoint/2010/main" val="284023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Automatic Enrollment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not yet age 65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who already receive Social Security, RRB, or disability benefits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are: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Automatically enrolled in Medicare Part A and Medicare Part B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Effective the month of their 65th birthday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1176509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Primary Payer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278688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is considered primary payer for the following circumstances: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Employee is eligible for group health plan but has declined to enroll, or has recently dropped coverage.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Individual is currently employed, but is not yet eligible for group plan coverage or has exhausted benefits.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Health insurance plan is only for self-employed individuals.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Health insurance plan was purchased as individual plan and not obtained through a group.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is also covered by TRICARE.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9779484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Primary Payer </a:t>
            </a:r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808"/>
            <a:ext cx="8350696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is considered primary payer for the following circumstances </a:t>
            </a:r>
            <a:r>
              <a:rPr lang="en-US" sz="2400" i="1" dirty="0">
                <a:latin typeface="Times" charset="0"/>
                <a:ea typeface="MS PGothic" charset="0"/>
                <a:cs typeface="Times" charset="0"/>
              </a:rPr>
              <a:t>(continued)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is under age 65, has Medicare because of a disability or ESRD, and is not covered by employer-sponsored plan.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is under age 65, has ESRD, and has employer-sponsored plan but has been eligible for Medicare for more than 30 months.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left a company and elected to continue coverage in group health plan under COBRA rules.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has both Medicare and Medicaid (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Medi-Medi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crossover patient).</a:t>
            </a:r>
          </a:p>
        </p:txBody>
      </p:sp>
    </p:spTree>
    <p:extLst>
      <p:ext uri="{BB962C8B-B14F-4D97-AF65-F5344CB8AC3E}">
        <p14:creationId xmlns:p14="http://schemas.microsoft.com/office/powerpoint/2010/main" val="19946299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Primary Payer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COBRA of 1985 requires employers with 20 or more employees to allow employees and dependents to keep employer-sponsored group health insurance coverage for up to 18 months for: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Death of employed spouse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Loss of employment or reduction in work hours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Divorce</a:t>
            </a:r>
          </a:p>
        </p:txBody>
      </p:sp>
    </p:spTree>
    <p:extLst>
      <p:ext uri="{BB962C8B-B14F-4D97-AF65-F5344CB8AC3E}">
        <p14:creationId xmlns:p14="http://schemas.microsoft.com/office/powerpoint/2010/main" val="1497354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Primary Payer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6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Employee or dependents may have to pay their share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as well as employer’</a:t>
            </a:r>
            <a:r>
              <a:rPr lang="en-US" altLang="ja-JP" i="1" dirty="0">
                <a:latin typeface="Times" charset="0"/>
                <a:ea typeface="MS PGothic" charset="0"/>
                <a:cs typeface="Times" charset="0"/>
              </a:rPr>
              <a:t>s share of premium.</a:t>
            </a:r>
            <a:endParaRPr lang="en-US" i="1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001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Conditional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Primary Payer Status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990656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awards assigned claim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conditional primary payer status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and processes claim when: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Plan normally considered primary to Medicare issues denial of payment that is under appeal.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Patient who is physically or mentally impaired fails to file a claim with primary payer.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42555019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Conditional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Primary Payer Status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7918648" cy="4320480"/>
          </a:xfrm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awards assigned claim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conditional primary payer status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and processes claim when </a:t>
            </a:r>
            <a:r>
              <a:rPr lang="en-US" sz="2400" i="1" dirty="0">
                <a:latin typeface="Times" charset="0"/>
                <a:ea typeface="MS PGothic" charset="0"/>
                <a:cs typeface="Times" charset="0"/>
              </a:rPr>
              <a:t>(continued)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Workers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 compensation claim has been denied, and case is slowly moving through appeal process.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There is no response from liability payer within 120 days of filing claim.</a:t>
            </a:r>
          </a:p>
        </p:txBody>
      </p:sp>
    </p:spTree>
    <p:extLst>
      <p:ext uri="{BB962C8B-B14F-4D97-AF65-F5344CB8AC3E}">
        <p14:creationId xmlns:p14="http://schemas.microsoft.com/office/powerpoint/2010/main" val="27143933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Secondary Payer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Abbreviated as MSP</a:t>
            </a:r>
          </a:p>
          <a:p>
            <a:r>
              <a:rPr lang="en-US" dirty="0"/>
              <a:t>Medicare is secondary when </a:t>
            </a:r>
          </a:p>
          <a:p>
            <a:pPr lvl="1"/>
            <a:r>
              <a:rPr lang="en-US" dirty="0"/>
              <a:t>Patient is eligible for Medicare </a:t>
            </a:r>
            <a:r>
              <a:rPr lang="en-US" i="1" dirty="0"/>
              <a:t>and </a:t>
            </a:r>
          </a:p>
          <a:p>
            <a:pPr lvl="1"/>
            <a:r>
              <a:rPr lang="en-US" dirty="0"/>
              <a:t>Patient is also covered by:</a:t>
            </a:r>
          </a:p>
          <a:p>
            <a:pPr lvl="2"/>
            <a:r>
              <a:rPr lang="en-US" dirty="0"/>
              <a:t>EGHP that has more than 20 covered employees</a:t>
            </a:r>
          </a:p>
          <a:p>
            <a:pPr lvl="2"/>
            <a:r>
              <a:rPr lang="en-US" dirty="0"/>
              <a:t>Disability coverage through EGHP that has more than </a:t>
            </a:r>
            <a:r>
              <a:rPr lang="en-US" dirty="0" smtClean="0"/>
              <a:t>100</a:t>
            </a:r>
            <a:br>
              <a:rPr lang="en-US" dirty="0" smtClean="0"/>
            </a:br>
            <a:r>
              <a:rPr lang="en-US" dirty="0" smtClean="0"/>
              <a:t>covered </a:t>
            </a:r>
            <a:r>
              <a:rPr lang="en-US" dirty="0"/>
              <a:t>employees</a:t>
            </a:r>
          </a:p>
          <a:p>
            <a:pPr lvl="2"/>
            <a:r>
              <a:rPr lang="en-US" dirty="0"/>
              <a:t>ESRD case covered by EGHP of any size during first 18 </a:t>
            </a:r>
            <a:r>
              <a:rPr lang="en-US" dirty="0" smtClean="0"/>
              <a:t>months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patient’s eligibility for Medicare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295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Secondary Payer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Patient is also covered by </a:t>
            </a:r>
            <a:r>
              <a:rPr lang="en-US" i="1" dirty="0"/>
              <a:t>(continued)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Third-party liability policy, if Medicare-eligible person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seeking </a:t>
            </a:r>
            <a:r>
              <a:rPr lang="en-US" dirty="0"/>
              <a:t>treatment for injury covered by policy</a:t>
            </a:r>
          </a:p>
          <a:p>
            <a:pPr lvl="2"/>
            <a:r>
              <a:rPr lang="en-US" dirty="0"/>
              <a:t>Workers’ compensation program.</a:t>
            </a:r>
          </a:p>
          <a:p>
            <a:pPr lvl="3"/>
            <a:r>
              <a:rPr lang="en-US" dirty="0"/>
              <a:t>If claim is contested, provider should file </a:t>
            </a:r>
            <a:r>
              <a:rPr lang="en-US" dirty="0" smtClean="0"/>
              <a:t>Medicare</a:t>
            </a:r>
            <a:br>
              <a:rPr lang="en-US" dirty="0" smtClean="0"/>
            </a:br>
            <a:r>
              <a:rPr lang="en-US" dirty="0" smtClean="0"/>
              <a:t>primary </a:t>
            </a:r>
            <a:r>
              <a:rPr lang="en-US" dirty="0"/>
              <a:t>claim and include copy of workers’ </a:t>
            </a:r>
            <a:r>
              <a:rPr lang="en-US" dirty="0" smtClean="0"/>
              <a:t>compensation</a:t>
            </a:r>
            <a:br>
              <a:rPr lang="en-US" dirty="0" smtClean="0"/>
            </a:br>
            <a:r>
              <a:rPr lang="en-US" dirty="0" smtClean="0"/>
              <a:t>notice </a:t>
            </a:r>
            <a:r>
              <a:rPr lang="en-US" dirty="0"/>
              <a:t>declaring that the case is “pending a </a:t>
            </a:r>
            <a:r>
              <a:rPr lang="en-US" dirty="0" smtClean="0"/>
              <a:t>Compensation</a:t>
            </a:r>
            <a:br>
              <a:rPr lang="en-US" dirty="0" smtClean="0"/>
            </a:br>
            <a:r>
              <a:rPr lang="en-US" dirty="0" smtClean="0"/>
              <a:t>Board </a:t>
            </a:r>
            <a:r>
              <a:rPr lang="en-US" dirty="0"/>
              <a:t>decision.”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55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as Secondary Payer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Patient is also covered by </a:t>
            </a:r>
            <a:r>
              <a:rPr lang="en-US" i="1" dirty="0"/>
              <a:t>(continued)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Veterans Administration (VA) preauthorized services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beneficiary who is eligible for both VA benefits and Medicare</a:t>
            </a:r>
          </a:p>
          <a:p>
            <a:pPr lvl="2"/>
            <a:r>
              <a:rPr lang="en-US" dirty="0"/>
              <a:t>Federal Black Lung Program that covers currently or </a:t>
            </a:r>
            <a:r>
              <a:rPr lang="en-US" dirty="0" smtClean="0"/>
              <a:t>formerly</a:t>
            </a:r>
            <a:br>
              <a:rPr lang="en-US" dirty="0" smtClean="0"/>
            </a:br>
            <a:r>
              <a:rPr lang="en-US" dirty="0" smtClean="0"/>
              <a:t>employed </a:t>
            </a:r>
            <a:r>
              <a:rPr lang="en-US" dirty="0"/>
              <a:t>coal miners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331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Medicare Summary Notice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Abbreviated as MSN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Easy-to-read, monthly statement that clearly lists health insurance claims information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Replaced the following: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Explanation of Medicare Benefits (EOMB)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Medicare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Benefits Notice (Part A)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Benefit denial letters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5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Automatic Enrollment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Individuals who do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not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receive Social Security, RRB, or disability benefits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must: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Apply for Medicare Part A and Part B three months before the month in which they turn 65 or the 24th month of disability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Upon applying for Medicare Part A and Part B, a seven-month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initial enrollment period (IEP)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begins.</a:t>
            </a:r>
          </a:p>
        </p:txBody>
      </p:sp>
    </p:spTree>
    <p:extLst>
      <p:ext uri="{BB962C8B-B14F-4D97-AF65-F5344CB8AC3E}">
        <p14:creationId xmlns:p14="http://schemas.microsoft.com/office/powerpoint/2010/main" val="12215798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Billing Notes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21590"/>
            <a:ext cx="7918648" cy="4320480"/>
          </a:xfrm>
          <a:ln/>
        </p:spPr>
        <p:txBody>
          <a:bodyPr wrap="square"/>
          <a:lstStyle/>
          <a:p>
            <a:r>
              <a:rPr lang="en-US" sz="3000" i="1" dirty="0">
                <a:latin typeface="Times" charset="0"/>
                <a:ea typeface="MS PGothic" charset="0"/>
                <a:cs typeface="Times" charset="0"/>
              </a:rPr>
              <a:t>Medicare Administrative </a:t>
            </a:r>
            <a:r>
              <a:rPr lang="en-US" sz="3000" i="1" dirty="0" smtClean="0">
                <a:latin typeface="Times" charset="0"/>
                <a:ea typeface="MS PGothic" charset="0"/>
                <a:cs typeface="Times" charset="0"/>
              </a:rPr>
              <a:t>Contractor</a:t>
            </a:r>
            <a:br>
              <a:rPr lang="en-US" sz="3000" i="1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sz="3000" i="1" dirty="0" smtClean="0">
                <a:latin typeface="Times" charset="0"/>
                <a:ea typeface="MS PGothic" charset="0"/>
                <a:cs typeface="Times" charset="0"/>
              </a:rPr>
              <a:t>(MAC)—</a:t>
            </a:r>
            <a:r>
              <a:rPr lang="en-US" sz="3000" dirty="0" smtClean="0">
                <a:latin typeface="Times" charset="0"/>
                <a:ea typeface="MS PGothic" charset="0"/>
                <a:cs typeface="Times" charset="0"/>
              </a:rPr>
              <a:t>Regional </a:t>
            </a:r>
            <a:r>
              <a:rPr lang="en-US" sz="3000" dirty="0">
                <a:latin typeface="Times" charset="0"/>
                <a:ea typeface="MS PGothic" charset="0"/>
                <a:cs typeface="Times" charset="0"/>
              </a:rPr>
              <a:t>MAC for traditional Medicare claims is selected by CMS through competitive bidding process.</a:t>
            </a:r>
          </a:p>
          <a:p>
            <a:pPr>
              <a:spcBef>
                <a:spcPts val="1200"/>
              </a:spcBef>
            </a:pPr>
            <a:r>
              <a:rPr lang="en-US" sz="3000" i="1" dirty="0">
                <a:latin typeface="Times" charset="0"/>
                <a:ea typeface="MS PGothic" charset="0"/>
                <a:cs typeface="Times" charset="0"/>
              </a:rPr>
              <a:t>Medicare Split/Shared Visit </a:t>
            </a:r>
            <a:r>
              <a:rPr lang="en-US" sz="3000" i="1" dirty="0" smtClean="0">
                <a:latin typeface="Times" charset="0"/>
                <a:ea typeface="MS PGothic" charset="0"/>
                <a:cs typeface="Times" charset="0"/>
              </a:rPr>
              <a:t>Payment</a:t>
            </a:r>
            <a:br>
              <a:rPr lang="en-US" sz="3000" i="1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sz="3000" i="1" dirty="0" smtClean="0">
                <a:latin typeface="Times" charset="0"/>
                <a:ea typeface="MS PGothic" charset="0"/>
                <a:cs typeface="Times" charset="0"/>
              </a:rPr>
              <a:t>Policy—</a:t>
            </a:r>
            <a:r>
              <a:rPr lang="en-US" sz="3000" dirty="0" smtClean="0">
                <a:latin typeface="Times" charset="0"/>
                <a:ea typeface="MS PGothic" charset="0"/>
                <a:cs typeface="Times" charset="0"/>
              </a:rPr>
              <a:t>applies </a:t>
            </a:r>
            <a:r>
              <a:rPr lang="en-US" sz="3000" dirty="0">
                <a:latin typeface="Times" charset="0"/>
                <a:ea typeface="MS PGothic" charset="0"/>
                <a:cs typeface="Times" charset="0"/>
              </a:rPr>
              <a:t>when physician and qualified </a:t>
            </a:r>
            <a:r>
              <a:rPr lang="en-US" sz="3000" dirty="0" err="1">
                <a:latin typeface="Times" charset="0"/>
                <a:ea typeface="MS PGothic" charset="0"/>
                <a:cs typeface="Times" charset="0"/>
              </a:rPr>
              <a:t>nonphysician</a:t>
            </a:r>
            <a:r>
              <a:rPr lang="en-US" sz="3000" dirty="0">
                <a:latin typeface="Times" charset="0"/>
                <a:ea typeface="MS PGothic" charset="0"/>
                <a:cs typeface="Times" charset="0"/>
              </a:rPr>
              <a:t> provider each perform </a:t>
            </a:r>
            <a:r>
              <a:rPr lang="en-US" sz="3000" dirty="0" smtClean="0">
                <a:latin typeface="Times" charset="0"/>
                <a:ea typeface="MS PGothic" charset="0"/>
                <a:cs typeface="Times" charset="0"/>
              </a:rPr>
              <a:t>substantive </a:t>
            </a:r>
            <a:r>
              <a:rPr lang="en-US" sz="3000" dirty="0">
                <a:latin typeface="Times" charset="0"/>
                <a:ea typeface="MS PGothic" charset="0"/>
                <a:cs typeface="Times" charset="0"/>
              </a:rPr>
              <a:t>portion of medically necessary E/M service for same patient on same date of service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41496862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Billing Notes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Durable Medical Equipment Claims—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must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be sent to one of four regional MACs in the country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Deadline for Filing Claims—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for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regular Medicare and RRB claims is one calendar year from the date of service</a:t>
            </a:r>
          </a:p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Form Used—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CMS-1500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845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Billing Notes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wrap="square"/>
          <a:lstStyle/>
          <a:p>
            <a:pPr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Special Handling 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All providers are required to file Medicare claims for their patients.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MSP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—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Copy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of primary payer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’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s remittance advice must be attached to Medicare claim.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119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4017</Words>
  <Application>Microsoft Macintosh PowerPoint</Application>
  <PresentationFormat>On-screen Show (4:3)</PresentationFormat>
  <Paragraphs>519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Blank Presentation</vt:lpstr>
      <vt:lpstr>PowerPoint Presentation</vt:lpstr>
      <vt:lpstr>Medicare</vt:lpstr>
      <vt:lpstr>Medicare Prescription Drug, Improvement, and Modernization Act of 2003 (MMA)</vt:lpstr>
      <vt:lpstr>Medicare Eligibility</vt:lpstr>
      <vt:lpstr>Medicare Part A Eligibility</vt:lpstr>
      <vt:lpstr>Medicare Eligibility Information</vt:lpstr>
      <vt:lpstr>Medicare Enrollment</vt:lpstr>
      <vt:lpstr>Automatic Enrollment</vt:lpstr>
      <vt:lpstr>Automatic Enrollment  (continued)</vt:lpstr>
      <vt:lpstr>Sample Medicare Card</vt:lpstr>
      <vt:lpstr>Automatic Enrollment  (continued)</vt:lpstr>
      <vt:lpstr>Applying for Medicare</vt:lpstr>
      <vt:lpstr>Delaying Part B Enrollment</vt:lpstr>
      <vt:lpstr>Dual Eligible Medicare Beneficiary Groups</vt:lpstr>
      <vt:lpstr>Dual Eligible Medicare Beneficiary Groups  (continued)</vt:lpstr>
      <vt:lpstr>Dual Eligible Medicare Beneficiary Groups  (continued)</vt:lpstr>
      <vt:lpstr>Medicare Part A</vt:lpstr>
      <vt:lpstr>Original Medicare Program</vt:lpstr>
      <vt:lpstr>Hospitalizations</vt:lpstr>
      <vt:lpstr>Hospitalizations  (continued)</vt:lpstr>
      <vt:lpstr>Hospitalizations  (continued)</vt:lpstr>
      <vt:lpstr>Skilled Nursing Facility Stays</vt:lpstr>
      <vt:lpstr>Home Health Services</vt:lpstr>
      <vt:lpstr>Hospice Care</vt:lpstr>
      <vt:lpstr>Hospice Care  (continued)</vt:lpstr>
      <vt:lpstr>Hospice Care  (continued)</vt:lpstr>
      <vt:lpstr>Medicare Part B</vt:lpstr>
      <vt:lpstr>Deductible and Coinsurance</vt:lpstr>
      <vt:lpstr>Deductible and Coinsurance  (continued)</vt:lpstr>
      <vt:lpstr>Deductible and Coinsurance  (continued)</vt:lpstr>
      <vt:lpstr>Physician Fee Schedule</vt:lpstr>
      <vt:lpstr>Medicare Part C</vt:lpstr>
      <vt:lpstr>Medicare Part C  (continued)</vt:lpstr>
      <vt:lpstr>Medicare Part C  (continued)</vt:lpstr>
      <vt:lpstr>Medicare Savings Account</vt:lpstr>
      <vt:lpstr>Medicare Savings Account  (continued)</vt:lpstr>
      <vt:lpstr>Medicare Savings Account  (continued)</vt:lpstr>
      <vt:lpstr>Private Fee-for-Service</vt:lpstr>
      <vt:lpstr>Private Fee-for-Service  (continued)</vt:lpstr>
      <vt:lpstr>Medicare Special Needs Plans</vt:lpstr>
      <vt:lpstr>Medicare Special Needs Plans  (continued)</vt:lpstr>
      <vt:lpstr>Medicare Part D</vt:lpstr>
      <vt:lpstr>Medicare Part D  (continued)</vt:lpstr>
      <vt:lpstr>Patient Protection and Affordable Care Act (PPACA)</vt:lpstr>
      <vt:lpstr>Medicare Part D Coverage Gap</vt:lpstr>
      <vt:lpstr>Medicare Part D Coverage Gap  (continued)</vt:lpstr>
      <vt:lpstr>Other Medicare Plans</vt:lpstr>
      <vt:lpstr>Other Medicare Plans  (continued)</vt:lpstr>
      <vt:lpstr>Other Medicare Plans  (continued)</vt:lpstr>
      <vt:lpstr>Employer &amp; Union Health Plans</vt:lpstr>
      <vt:lpstr>Employer &amp; Union Health Plans (continued)</vt:lpstr>
      <vt:lpstr>Employer &amp; Union Health Plans (continued)</vt:lpstr>
      <vt:lpstr>Medigap</vt:lpstr>
      <vt:lpstr>Medigap  (continued)</vt:lpstr>
      <vt:lpstr>Medigap Plans</vt:lpstr>
      <vt:lpstr>Participating Provider (PAR)</vt:lpstr>
      <vt:lpstr>Participating Provider (PAR) (continued)</vt:lpstr>
      <vt:lpstr>Nonparticipating Provider</vt:lpstr>
      <vt:lpstr>Limiting Charge</vt:lpstr>
      <vt:lpstr>Limiting Charge  (continued)</vt:lpstr>
      <vt:lpstr>Example of Limiting Charge</vt:lpstr>
      <vt:lpstr>Accepting Assignment</vt:lpstr>
      <vt:lpstr>Accepting Assignment  (continued)</vt:lpstr>
      <vt:lpstr>Accepting Assignment  (continued)</vt:lpstr>
      <vt:lpstr>Waiver of Medicare Billing Contracts</vt:lpstr>
      <vt:lpstr>Privacy Act of 1974</vt:lpstr>
      <vt:lpstr>Surgical Disclosure Notice</vt:lpstr>
      <vt:lpstr>Surgical Disclosure Notice  (continued)</vt:lpstr>
      <vt:lpstr>Surgical Disclosure Notice  (continued)</vt:lpstr>
      <vt:lpstr>Mandatory Claims Submission</vt:lpstr>
      <vt:lpstr>Private Contracting</vt:lpstr>
      <vt:lpstr>Private Contracting  (continued)</vt:lpstr>
      <vt:lpstr>Private Contracting  (continued)</vt:lpstr>
      <vt:lpstr>Private Contracting  (continued)</vt:lpstr>
      <vt:lpstr>Advance Beneficiary Notice</vt:lpstr>
      <vt:lpstr>Advance Beneficiary Notice  (continued)</vt:lpstr>
      <vt:lpstr>Advance Beneficiary Notice  (continued)</vt:lpstr>
      <vt:lpstr>Experimental and  Investigational Procedures</vt:lpstr>
      <vt:lpstr>Experimental and  Investigational Procedures  (continued)</vt:lpstr>
      <vt:lpstr>Medicare as Primary Payer</vt:lpstr>
      <vt:lpstr>Medicare as Primary Payer  (continued)</vt:lpstr>
      <vt:lpstr>Medicare as Primary Payer  (continued)</vt:lpstr>
      <vt:lpstr>Medicare as Primary Payer  (continued)</vt:lpstr>
      <vt:lpstr>Medicare Conditional  Primary Payer Status</vt:lpstr>
      <vt:lpstr>Medicare Conditional  Primary Payer Status  (continued)</vt:lpstr>
      <vt:lpstr>Medicare as Secondary Payer</vt:lpstr>
      <vt:lpstr>Medicare as Secondary Payer (continued)</vt:lpstr>
      <vt:lpstr>Medicare as Secondary Payer  (continued)</vt:lpstr>
      <vt:lpstr>Medicare Summary Notice</vt:lpstr>
      <vt:lpstr>Billing Notes</vt:lpstr>
      <vt:lpstr>Billing Notes  (continued)</vt:lpstr>
      <vt:lpstr>Billing Notes  (continued)</vt:lpstr>
    </vt:vector>
  </TitlesOfParts>
  <Company>뿿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Cathleen Berry</dc:creator>
  <cp:lastModifiedBy>MPS</cp:lastModifiedBy>
  <cp:revision>360</cp:revision>
  <cp:lastPrinted>2014-01-21T12:08:25Z</cp:lastPrinted>
  <dcterms:created xsi:type="dcterms:W3CDTF">2009-11-19T09:48:06Z</dcterms:created>
  <dcterms:modified xsi:type="dcterms:W3CDTF">2015-12-03T04:52:24Z</dcterms:modified>
</cp:coreProperties>
</file>