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70" r:id="rId18"/>
    <p:sldId id="273" r:id="rId19"/>
    <p:sldId id="274" r:id="rId20"/>
    <p:sldId id="275" r:id="rId21"/>
    <p:sldId id="371" r:id="rId22"/>
    <p:sldId id="37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7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74" r:id="rId42"/>
    <p:sldId id="293" r:id="rId43"/>
    <p:sldId id="294" r:id="rId44"/>
    <p:sldId id="295" r:id="rId45"/>
    <p:sldId id="296" r:id="rId46"/>
    <p:sldId id="297" r:id="rId47"/>
    <p:sldId id="375" r:id="rId48"/>
    <p:sldId id="298" r:id="rId49"/>
    <p:sldId id="299" r:id="rId50"/>
    <p:sldId id="300" r:id="rId51"/>
    <p:sldId id="376" r:id="rId52"/>
    <p:sldId id="377" r:id="rId53"/>
    <p:sldId id="301" r:id="rId54"/>
    <p:sldId id="302" r:id="rId55"/>
    <p:sldId id="303" r:id="rId56"/>
    <p:sldId id="304" r:id="rId57"/>
    <p:sldId id="378" r:id="rId58"/>
    <p:sldId id="379" r:id="rId59"/>
    <p:sldId id="380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81" r:id="rId71"/>
    <p:sldId id="315" r:id="rId72"/>
    <p:sldId id="316" r:id="rId73"/>
    <p:sldId id="382" r:id="rId74"/>
    <p:sldId id="317" r:id="rId75"/>
    <p:sldId id="318" r:id="rId76"/>
    <p:sldId id="319" r:id="rId77"/>
    <p:sldId id="320" r:id="rId78"/>
    <p:sldId id="383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84" r:id="rId87"/>
    <p:sldId id="328" r:id="rId88"/>
    <p:sldId id="329" r:id="rId89"/>
    <p:sldId id="385" r:id="rId90"/>
    <p:sldId id="386" r:id="rId91"/>
    <p:sldId id="387" r:id="rId92"/>
    <p:sldId id="330" r:id="rId93"/>
    <p:sldId id="388" r:id="rId94"/>
    <p:sldId id="389" r:id="rId95"/>
    <p:sldId id="390" r:id="rId96"/>
    <p:sldId id="391" r:id="rId97"/>
    <p:sldId id="392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00080"/>
    <a:srgbClr val="004080"/>
    <a:srgbClr val="009AFF"/>
    <a:srgbClr val="FF8000"/>
    <a:srgbClr val="FFCC66"/>
    <a:srgbClr val="8F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92" y="-10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726F6F-17CA-44CA-96AB-3F71C547A5CA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73CC04-8437-4778-BE7A-23A7E7011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6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96BFC-195F-40E3-8554-DDC44DE7DCF7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EF67A-BEFB-4E1B-8406-C3236A7E2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Time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 userDrawn="1"/>
        </p:nvSpPr>
        <p:spPr bwMode="white">
          <a:xfrm>
            <a:off x="2286000" y="6459538"/>
            <a:ext cx="4705350" cy="2270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Copyright © 2013 Delmar, Cengage Learning. ALL RIGHTS RESERVED.</a:t>
            </a:r>
          </a:p>
        </p:txBody>
      </p:sp>
      <p:pic>
        <p:nvPicPr>
          <p:cNvPr id="3" name="Picture 4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48776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675688" y="645318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DC23FA5-20E6-4A5F-B016-96ED30101AD7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335713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444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604250" y="6424613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1586326A-39C3-4461-B37E-8C4D412552D3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" name="Rectangle 2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85800" y="373360"/>
            <a:ext cx="7772400" cy="13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7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//Volumes/COMP11/Cengage%20Learning/Green%20UHI%20PPT_9781305071889/04_Art/Common_Art/cover-2.png" TargetMode="Externa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/Volumes/COMP11/Cengage Learning/Green UHI PPT_9781305071889/04_Art/Common_Art/cover-2.png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94513"/>
          </a:xfrm>
          <a:prstGeom prst="rect">
            <a:avLst/>
          </a:prstGeom>
          <a:solidFill>
            <a:srgbClr val="0080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4012"/>
            <a:ext cx="7772400" cy="1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</a:t>
            </a:r>
            <a:br>
              <a:rPr lang="en-US" altLang="en-US" dirty="0" smtClean="0"/>
            </a:br>
            <a:r>
              <a:rPr lang="en-US" altLang="en-US" dirty="0" smtClean="0"/>
              <a:t>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335713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part.</a:t>
            </a: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8604250" y="64246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CBF4087-76F4-46EA-8307-8419726BC595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+mj-lt"/>
          <a:ea typeface="MS PGothic" pitchFamily="34" charset="-128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Times"/>
          <a:cs typeface="Time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imes"/>
          <a:cs typeface="Time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"/>
          <a:cs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imes"/>
          <a:cs typeface="Time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white">
          <a:xfrm>
            <a:off x="638175" y="5473700"/>
            <a:ext cx="7318375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9pPr>
          </a:lstStyle>
          <a:p>
            <a:pPr algn="l" eaLnBrk="1" hangingPunct="1"/>
            <a:r>
              <a:rPr lang="en-US" altLang="en-US" sz="3600" dirty="0"/>
              <a:t>ICD-10-CM Coding </a:t>
            </a:r>
          </a:p>
        </p:txBody>
      </p:sp>
      <p:sp>
        <p:nvSpPr>
          <p:cNvPr id="6146" name="Rectangle 5"/>
          <p:cNvSpPr txBox="1">
            <a:spLocks noChangeArrowheads="1"/>
          </p:cNvSpPr>
          <p:nvPr/>
        </p:nvSpPr>
        <p:spPr bwMode="auto">
          <a:xfrm>
            <a:off x="611188" y="4868863"/>
            <a:ext cx="2592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Chapter </a:t>
            </a:r>
            <a:r>
              <a:rPr lang="en-US" altLang="en-US" sz="3600" dirty="0" smtClean="0">
                <a:solidFill>
                  <a:schemeClr val="bg1"/>
                </a:solidFill>
              </a:rPr>
              <a:t>6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ICD-10-PCS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Brand new classification developed by CMS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Used for inpatient hospital procedures </a:t>
            </a:r>
            <a:r>
              <a:rPr lang="en-US" altLang="en-US" i="1" dirty="0">
                <a:cs typeface="Times" pitchFamily="2" charset="0"/>
              </a:rPr>
              <a:t>only</a:t>
            </a:r>
          </a:p>
          <a:p>
            <a:pPr>
              <a:spcBef>
                <a:spcPts val="1200"/>
              </a:spcBef>
            </a:pPr>
            <a:r>
              <a:rPr lang="en-US" altLang="en-US" i="1" dirty="0" err="1">
                <a:cs typeface="Times" pitchFamily="2" charset="0"/>
              </a:rPr>
              <a:t>Multiaxial</a:t>
            </a:r>
            <a:r>
              <a:rPr lang="en-US" altLang="en-US" i="1" dirty="0">
                <a:cs typeface="Times" pitchFamily="2" charset="0"/>
              </a:rPr>
              <a:t> </a:t>
            </a:r>
            <a:r>
              <a:rPr lang="en-US" altLang="en-US" dirty="0">
                <a:cs typeface="Times" pitchFamily="2" charset="0"/>
              </a:rPr>
              <a:t>seven-character </a:t>
            </a:r>
            <a:r>
              <a:rPr lang="en-US" altLang="en-US" dirty="0" smtClean="0">
                <a:cs typeface="Times" pitchFamily="2" charset="0"/>
              </a:rPr>
              <a:t>alphanumeric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codes </a:t>
            </a:r>
            <a:r>
              <a:rPr lang="en-US" altLang="en-US" dirty="0">
                <a:cs typeface="Times" pitchFamily="2" charset="0"/>
              </a:rPr>
              <a:t>(e.g., 047K04Z)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Provides unique codes for procedures.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Allows new procedures to be </a:t>
            </a:r>
            <a:r>
              <a:rPr lang="en-US" altLang="en-US" dirty="0" smtClean="0">
                <a:cs typeface="Times" pitchFamily="2" charset="0"/>
              </a:rPr>
              <a:t>easily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incorporated </a:t>
            </a:r>
            <a:r>
              <a:rPr lang="en-US" altLang="en-US" dirty="0">
                <a:cs typeface="Times" pitchFamily="2" charset="0"/>
              </a:rPr>
              <a:t>as new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3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Updating ICD-10-CM/PCS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Coordination </a:t>
            </a:r>
            <a:r>
              <a:rPr lang="en-US" altLang="en-US" dirty="0" smtClean="0">
                <a:cs typeface="Times" pitchFamily="2" charset="0"/>
              </a:rPr>
              <a:t>and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Maintenance </a:t>
            </a:r>
            <a:r>
              <a:rPr lang="en-US" altLang="en-US" dirty="0">
                <a:cs typeface="Times" pitchFamily="2" charset="0"/>
              </a:rPr>
              <a:t>Committee oversees </a:t>
            </a:r>
            <a:r>
              <a:rPr lang="en-US" altLang="en-US" dirty="0" smtClean="0">
                <a:cs typeface="Times" pitchFamily="2" charset="0"/>
              </a:rPr>
              <a:t>changes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modifications.</a:t>
            </a:r>
          </a:p>
          <a:p>
            <a:r>
              <a:rPr lang="en-US" altLang="en-US" dirty="0">
                <a:cs typeface="Times" pitchFamily="2" charset="0"/>
              </a:rPr>
              <a:t>Committee is comprised of: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CMS, NCHS, AHA, and AHIMA</a:t>
            </a:r>
          </a:p>
          <a:p>
            <a:r>
              <a:rPr lang="en-US" altLang="en-US" dirty="0">
                <a:cs typeface="Times" pitchFamily="2" charset="0"/>
              </a:rPr>
              <a:t>Committee also discusses issues such </a:t>
            </a:r>
            <a:r>
              <a:rPr lang="en-US" altLang="en-US" dirty="0" smtClean="0">
                <a:cs typeface="Times" pitchFamily="2" charset="0"/>
              </a:rPr>
              <a:t>as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creation </a:t>
            </a:r>
            <a:r>
              <a:rPr lang="en-US" altLang="en-US" dirty="0">
                <a:cs typeface="Times" pitchFamily="2" charset="0"/>
              </a:rPr>
              <a:t>and update of GEMs.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Computer-Assisted Coding (CAC)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Uses natural language processing engine </a:t>
            </a:r>
            <a:r>
              <a:rPr lang="en-US" altLang="en-US" dirty="0" smtClean="0">
                <a:cs typeface="Times" pitchFamily="2" charset="0"/>
              </a:rPr>
              <a:t>to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ja-JP" dirty="0" smtClean="0">
                <a:cs typeface="Times" pitchFamily="2" charset="0"/>
              </a:rPr>
              <a:t>“</a:t>
            </a:r>
            <a:r>
              <a:rPr lang="en-US" altLang="ja-JP" dirty="0">
                <a:cs typeface="Times" pitchFamily="2" charset="0"/>
              </a:rPr>
              <a:t>read” patient records and generate codes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Coders become coding auditors, </a:t>
            </a:r>
            <a:r>
              <a:rPr lang="en-US" altLang="en-US" dirty="0" smtClean="0">
                <a:cs typeface="Times" pitchFamily="2" charset="0"/>
              </a:rPr>
              <a:t>responsible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for </a:t>
            </a:r>
            <a:r>
              <a:rPr lang="en-US" altLang="en-US" dirty="0">
                <a:cs typeface="Times" pitchFamily="2" charset="0"/>
              </a:rPr>
              <a:t>ensuring accuracy of codes.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933056"/>
            <a:ext cx="3486695" cy="22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79035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Computer-Assisted Coding (CAC) </a:t>
            </a: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593304"/>
            <a:ext cx="4121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0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Mandatory Reporting of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ICD-10-CM and ICD-10-PCS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Medicare Catastrophic Coverage Act of </a:t>
            </a:r>
            <a:r>
              <a:rPr lang="en-US" altLang="en-US" i="1" dirty="0" smtClean="0">
                <a:cs typeface="Times" pitchFamily="2" charset="0"/>
              </a:rPr>
              <a:t>1988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mandated </a:t>
            </a:r>
            <a:r>
              <a:rPr lang="en-US" altLang="en-US" dirty="0">
                <a:cs typeface="Times" pitchFamily="2" charset="0"/>
              </a:rPr>
              <a:t>reporting of ICD-9-CM codes </a:t>
            </a:r>
            <a:r>
              <a:rPr lang="en-US" altLang="en-US" dirty="0" smtClean="0">
                <a:cs typeface="Times" pitchFamily="2" charset="0"/>
              </a:rPr>
              <a:t>on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Medicare </a:t>
            </a:r>
            <a:r>
              <a:rPr lang="en-US" altLang="en-US" dirty="0">
                <a:cs typeface="Times" pitchFamily="2" charset="0"/>
              </a:rPr>
              <a:t>claims.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Implementation of ICD-10-CM (diseases</a:t>
            </a:r>
            <a:r>
              <a:rPr lang="en-US" altLang="en-US" dirty="0" smtClean="0">
                <a:cs typeface="Times" pitchFamily="2" charset="0"/>
              </a:rPr>
              <a:t>) and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ICD-10-PCS </a:t>
            </a:r>
            <a:r>
              <a:rPr lang="en-US" altLang="en-US" dirty="0">
                <a:cs typeface="Times" pitchFamily="2" charset="0"/>
              </a:rPr>
              <a:t>(hospital inpatient procedures</a:t>
            </a:r>
            <a:r>
              <a:rPr lang="en-US" altLang="en-US" dirty="0" smtClean="0">
                <a:cs typeface="Times" pitchFamily="2" charset="0"/>
              </a:rPr>
              <a:t>)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codes </a:t>
            </a:r>
            <a:r>
              <a:rPr lang="en-US" altLang="en-US" dirty="0">
                <a:cs typeface="Times" pitchFamily="2" charset="0"/>
              </a:rPr>
              <a:t>mandates reporting of </a:t>
            </a:r>
            <a:r>
              <a:rPr lang="en-US" altLang="en-US" dirty="0" smtClean="0">
                <a:cs typeface="Times" pitchFamily="2" charset="0"/>
              </a:rPr>
              <a:t>ICD-10-CM/PCS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codes </a:t>
            </a:r>
            <a:r>
              <a:rPr lang="en-US" altLang="en-US" dirty="0">
                <a:cs typeface="Times" pitchFamily="2" charset="0"/>
              </a:rPr>
              <a:t>(instead of ICD-9-CM codes).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9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Medical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Determines the extent to which </a:t>
            </a:r>
            <a:r>
              <a:rPr lang="en-US" altLang="en-US" dirty="0" smtClean="0">
                <a:cs typeface="Times" pitchFamily="2" charset="0"/>
              </a:rPr>
              <a:t>individuals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with </a:t>
            </a:r>
            <a:r>
              <a:rPr lang="en-US" altLang="en-US" dirty="0">
                <a:cs typeface="Times" pitchFamily="2" charset="0"/>
              </a:rPr>
              <a:t>health conditions receive </a:t>
            </a:r>
            <a:r>
              <a:rPr lang="en-US" altLang="en-US" dirty="0" smtClean="0">
                <a:cs typeface="Times" pitchFamily="2" charset="0"/>
              </a:rPr>
              <a:t>health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care </a:t>
            </a:r>
            <a:r>
              <a:rPr lang="en-US" altLang="en-US" dirty="0">
                <a:cs typeface="Times" pitchFamily="2" charset="0"/>
              </a:rPr>
              <a:t>services</a:t>
            </a:r>
          </a:p>
          <a:p>
            <a:r>
              <a:rPr lang="en-US" altLang="en-US" dirty="0">
                <a:cs typeface="Times" pitchFamily="2" charset="0"/>
              </a:rPr>
              <a:t>Reporting diagnosis codes (ICD-10-CM</a:t>
            </a:r>
            <a:r>
              <a:rPr lang="en-US" altLang="en-US" dirty="0" smtClean="0">
                <a:cs typeface="Times" pitchFamily="2" charset="0"/>
              </a:rPr>
              <a:t>)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ensures </a:t>
            </a:r>
            <a:r>
              <a:rPr lang="en-US" altLang="en-US" dirty="0">
                <a:cs typeface="Times" pitchFamily="2" charset="0"/>
              </a:rPr>
              <a:t>the </a:t>
            </a:r>
            <a:r>
              <a:rPr lang="en-US" altLang="en-US" i="1" dirty="0">
                <a:cs typeface="Times" pitchFamily="2" charset="0"/>
              </a:rPr>
              <a:t>medical necessity </a:t>
            </a:r>
            <a:r>
              <a:rPr lang="en-US" altLang="en-US" dirty="0">
                <a:cs typeface="Times" pitchFamily="2" charset="0"/>
              </a:rPr>
              <a:t>of </a:t>
            </a:r>
            <a:r>
              <a:rPr lang="en-US" altLang="en-US" dirty="0" smtClean="0">
                <a:cs typeface="Times" pitchFamily="2" charset="0"/>
              </a:rPr>
              <a:t>procedures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services (CPT/HCPCS level II) </a:t>
            </a:r>
            <a:r>
              <a:rPr lang="en-US" altLang="en-US" dirty="0" smtClean="0">
                <a:cs typeface="Times" pitchFamily="2" charset="0"/>
              </a:rPr>
              <a:t>provided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to </a:t>
            </a:r>
            <a:r>
              <a:rPr lang="en-US" altLang="en-US" dirty="0">
                <a:cs typeface="Times" pitchFamily="2" charset="0"/>
              </a:rPr>
              <a:t>patients during an encounter.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39799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Medical Necessity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Medical necessity—</a:t>
            </a:r>
            <a:r>
              <a:rPr lang="en-US" altLang="en-US" dirty="0">
                <a:cs typeface="Times" pitchFamily="2" charset="0"/>
              </a:rPr>
              <a:t>determination </a:t>
            </a:r>
            <a:r>
              <a:rPr lang="en-US" altLang="en-US" dirty="0" smtClean="0">
                <a:cs typeface="Times" pitchFamily="2" charset="0"/>
              </a:rPr>
              <a:t>that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service/procedure </a:t>
            </a:r>
            <a:r>
              <a:rPr lang="en-US" altLang="en-US" dirty="0">
                <a:cs typeface="Times" pitchFamily="2" charset="0"/>
              </a:rPr>
              <a:t>rendered is </a:t>
            </a:r>
            <a:r>
              <a:rPr lang="en-US" altLang="en-US" dirty="0" smtClean="0">
                <a:cs typeface="Times" pitchFamily="2" charset="0"/>
              </a:rPr>
              <a:t>reasonable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necessary for diagnosis or </a:t>
            </a:r>
            <a:r>
              <a:rPr lang="en-US" altLang="en-US" dirty="0" smtClean="0">
                <a:cs typeface="Times" pitchFamily="2" charset="0"/>
              </a:rPr>
              <a:t>treatment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of </a:t>
            </a:r>
            <a:r>
              <a:rPr lang="en-US" altLang="en-US" dirty="0">
                <a:cs typeface="Times" pitchFamily="2" charset="0"/>
              </a:rPr>
              <a:t>illness or injury</a:t>
            </a:r>
          </a:p>
          <a:p>
            <a:r>
              <a:rPr lang="en-US" altLang="en-US" dirty="0">
                <a:cs typeface="Times" pitchFamily="2" charset="0"/>
              </a:rPr>
              <a:t>If scheduled tests, services, or </a:t>
            </a:r>
            <a:r>
              <a:rPr lang="en-US" altLang="en-US" dirty="0" smtClean="0">
                <a:cs typeface="Times" pitchFamily="2" charset="0"/>
              </a:rPr>
              <a:t>procedures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might </a:t>
            </a:r>
            <a:r>
              <a:rPr lang="en-US" altLang="en-US" dirty="0">
                <a:cs typeface="Times" pitchFamily="2" charset="0"/>
              </a:rPr>
              <a:t>be found </a:t>
            </a:r>
            <a:r>
              <a:rPr lang="en-US" altLang="en-US" i="1" dirty="0">
                <a:cs typeface="Times" pitchFamily="2" charset="0"/>
              </a:rPr>
              <a:t>medically </a:t>
            </a:r>
            <a:r>
              <a:rPr lang="en-US" altLang="en-US" i="1" u="sng" dirty="0">
                <a:cs typeface="Times" pitchFamily="2" charset="0"/>
              </a:rPr>
              <a:t>un</a:t>
            </a:r>
            <a:r>
              <a:rPr lang="en-US" altLang="en-US" i="1" dirty="0">
                <a:cs typeface="Times" pitchFamily="2" charset="0"/>
              </a:rPr>
              <a:t>necessary</a:t>
            </a:r>
            <a:r>
              <a:rPr lang="en-US" altLang="en-US" dirty="0">
                <a:cs typeface="Times" pitchFamily="2" charset="0"/>
              </a:rPr>
              <a:t> </a:t>
            </a:r>
            <a:r>
              <a:rPr lang="en-US" altLang="en-US" dirty="0" smtClean="0">
                <a:cs typeface="Times" pitchFamily="2" charset="0"/>
              </a:rPr>
              <a:t>by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Medicare</a:t>
            </a:r>
            <a:r>
              <a:rPr lang="en-US" altLang="en-US" dirty="0">
                <a:cs typeface="Times" pitchFamily="2" charset="0"/>
              </a:rPr>
              <a:t>, patient must sign </a:t>
            </a:r>
            <a:r>
              <a:rPr lang="en-US" altLang="en-US" i="1" dirty="0" smtClean="0">
                <a:cs typeface="Times" pitchFamily="2" charset="0"/>
              </a:rPr>
              <a:t>advance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i="1" dirty="0" smtClean="0">
                <a:cs typeface="Times" pitchFamily="2" charset="0"/>
              </a:rPr>
              <a:t>beneficiary </a:t>
            </a:r>
            <a:r>
              <a:rPr lang="en-US" altLang="en-US" i="1" dirty="0">
                <a:cs typeface="Times" pitchFamily="2" charset="0"/>
              </a:rPr>
              <a:t>notice (ABN).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1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Medical Necessity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Encounter</a:t>
            </a:r>
            <a:r>
              <a:rPr lang="en-US" altLang="en-US" dirty="0">
                <a:cs typeface="Times" pitchFamily="2" charset="0"/>
              </a:rPr>
              <a:t>—face-to-face contact </a:t>
            </a:r>
            <a:r>
              <a:rPr lang="en-US" altLang="en-US" dirty="0" smtClean="0">
                <a:cs typeface="Times" pitchFamily="2" charset="0"/>
              </a:rPr>
              <a:t>between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patient </a:t>
            </a:r>
            <a:r>
              <a:rPr lang="en-US" altLang="en-US" dirty="0">
                <a:cs typeface="Times" pitchFamily="2" charset="0"/>
              </a:rPr>
              <a:t>and health care provider who </a:t>
            </a:r>
            <a:r>
              <a:rPr lang="en-US" altLang="en-US" dirty="0" smtClean="0">
                <a:cs typeface="Times" pitchFamily="2" charset="0"/>
              </a:rPr>
              <a:t>assesses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treats patient</a:t>
            </a:r>
            <a:r>
              <a:rPr lang="fr-FR" altLang="en-US" dirty="0">
                <a:cs typeface="Times" pitchFamily="2" charset="0"/>
              </a:rPr>
              <a:t>’</a:t>
            </a:r>
            <a:r>
              <a:rPr lang="en-US" altLang="ja-JP" dirty="0">
                <a:cs typeface="Times" pitchFamily="2" charset="0"/>
              </a:rPr>
              <a:t>s condition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Thus, medical necessity is the measure </a:t>
            </a:r>
            <a:r>
              <a:rPr lang="en-US" altLang="en-US" dirty="0" smtClean="0">
                <a:cs typeface="Times" pitchFamily="2" charset="0"/>
              </a:rPr>
              <a:t>of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whether </a:t>
            </a:r>
            <a:r>
              <a:rPr lang="en-US" altLang="en-US" dirty="0">
                <a:cs typeface="Times" pitchFamily="2" charset="0"/>
              </a:rPr>
              <a:t>a health care procedure or service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appropriate </a:t>
            </a:r>
            <a:r>
              <a:rPr lang="en-US" altLang="en-US" dirty="0">
                <a:cs typeface="Times" pitchFamily="2" charset="0"/>
              </a:rPr>
              <a:t>for the diagnosis and/or </a:t>
            </a:r>
            <a:r>
              <a:rPr lang="en-US" altLang="en-US" dirty="0" smtClean="0">
                <a:cs typeface="Times" pitchFamily="2" charset="0"/>
              </a:rPr>
              <a:t>treatment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of </a:t>
            </a:r>
            <a:r>
              <a:rPr lang="en-US" altLang="en-US" dirty="0">
                <a:cs typeface="Times" pitchFamily="2" charset="0"/>
              </a:rPr>
              <a:t>a condition.</a:t>
            </a:r>
          </a:p>
        </p:txBody>
      </p:sp>
    </p:spTree>
    <p:extLst>
      <p:ext uri="{BB962C8B-B14F-4D97-AF65-F5344CB8AC3E}">
        <p14:creationId xmlns:p14="http://schemas.microsoft.com/office/powerpoint/2010/main" val="211211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Coding Conventions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484313"/>
            <a:ext cx="367188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Time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Times"/>
                <a:cs typeface="Time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Times"/>
                <a:cs typeface="Time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imes"/>
                <a:cs typeface="Time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Times"/>
                <a:cs typeface="Time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sz="2400" kern="0" smtClean="0">
                <a:cs typeface="Times" pitchFamily="2" charset="0"/>
              </a:rPr>
              <a:t>Format and typeface</a:t>
            </a:r>
          </a:p>
          <a:p>
            <a:r>
              <a:rPr lang="en-US" altLang="en-US" sz="2400" kern="0" smtClean="0">
                <a:cs typeface="Times" pitchFamily="2" charset="0"/>
              </a:rPr>
              <a:t>Eponyms</a:t>
            </a:r>
          </a:p>
          <a:p>
            <a:r>
              <a:rPr lang="en-US" altLang="en-US" sz="2400" kern="0" smtClean="0">
                <a:cs typeface="Times" pitchFamily="2" charset="0"/>
              </a:rPr>
              <a:t>Abbreviations</a:t>
            </a:r>
          </a:p>
          <a:p>
            <a:r>
              <a:rPr lang="en-US" altLang="en-US" sz="2400" kern="0" smtClean="0">
                <a:cs typeface="Times" pitchFamily="2" charset="0"/>
              </a:rPr>
              <a:t>Punctuation</a:t>
            </a:r>
          </a:p>
          <a:p>
            <a:r>
              <a:rPr lang="en-US" altLang="en-US" sz="2400" kern="0" smtClean="0">
                <a:cs typeface="Times" pitchFamily="2" charset="0"/>
              </a:rPr>
              <a:t>Tables</a:t>
            </a:r>
          </a:p>
          <a:p>
            <a:r>
              <a:rPr lang="en-US" altLang="en-US" sz="2400" kern="0" smtClean="0">
                <a:cs typeface="Times" pitchFamily="2" charset="0"/>
              </a:rPr>
              <a:t>Includes notes</a:t>
            </a:r>
          </a:p>
          <a:p>
            <a:r>
              <a:rPr lang="en-US" altLang="en-US" sz="2400" kern="0" smtClean="0">
                <a:cs typeface="Times" pitchFamily="2" charset="0"/>
              </a:rPr>
              <a:t>Excludes notes</a:t>
            </a:r>
          </a:p>
          <a:p>
            <a:r>
              <a:rPr lang="en-US" altLang="en-US" sz="2400" kern="0" smtClean="0">
                <a:cs typeface="Times" pitchFamily="2" charset="0"/>
              </a:rPr>
              <a:t>Inclusion terms</a:t>
            </a:r>
          </a:p>
          <a:p>
            <a:r>
              <a:rPr lang="en-US" altLang="en-US" sz="2400" kern="0" smtClean="0">
                <a:cs typeface="Times" pitchFamily="2" charset="0"/>
              </a:rPr>
              <a:t>Other, other specified, and unspecified codes</a:t>
            </a:r>
            <a:endParaRPr lang="en-US" altLang="en-US" sz="2400" kern="0" dirty="0" smtClean="0">
              <a:cs typeface="Times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43438" y="1484313"/>
            <a:ext cx="36734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Etiology rules</a:t>
            </a:r>
          </a:p>
          <a:p>
            <a:pPr>
              <a:buFontTx/>
              <a:buChar char="•"/>
            </a:pPr>
            <a:r>
              <a:rPr lang="en-US" altLang="en-US"/>
              <a:t>Manifestation rules</a:t>
            </a:r>
          </a:p>
          <a:p>
            <a:pPr>
              <a:buFontTx/>
              <a:buChar char="•"/>
            </a:pPr>
            <a:r>
              <a:rPr lang="en-US" altLang="en-US"/>
              <a:t>And</a:t>
            </a:r>
          </a:p>
          <a:p>
            <a:pPr>
              <a:buFontTx/>
              <a:buChar char="•"/>
            </a:pPr>
            <a:r>
              <a:rPr lang="en-US" altLang="en-US"/>
              <a:t>Due to</a:t>
            </a:r>
          </a:p>
          <a:p>
            <a:pPr>
              <a:buFontTx/>
              <a:buChar char="•"/>
            </a:pPr>
            <a:r>
              <a:rPr lang="en-US" altLang="en-US"/>
              <a:t>With</a:t>
            </a:r>
          </a:p>
          <a:p>
            <a:pPr>
              <a:buFontTx/>
              <a:buChar char="•"/>
            </a:pPr>
            <a:r>
              <a:rPr lang="en-US" altLang="en-US"/>
              <a:t>Cross-references</a:t>
            </a:r>
          </a:p>
          <a:p>
            <a:pPr lvl="1">
              <a:buFont typeface="Times New Roman" pitchFamily="18" charset="0"/>
              <a:buChar char="‒"/>
            </a:pPr>
            <a:r>
              <a:rPr lang="en-US" altLang="en-US" i="1"/>
              <a:t>See</a:t>
            </a:r>
          </a:p>
          <a:p>
            <a:pPr lvl="1">
              <a:buFont typeface="Times New Roman" pitchFamily="18" charset="0"/>
              <a:buChar char="‒"/>
            </a:pPr>
            <a:r>
              <a:rPr lang="en-US" altLang="en-US" i="1"/>
              <a:t>See also</a:t>
            </a:r>
          </a:p>
          <a:p>
            <a:pPr lvl="1">
              <a:buFont typeface="Times New Roman" pitchFamily="18" charset="0"/>
              <a:buChar char="‒"/>
            </a:pPr>
            <a:r>
              <a:rPr lang="en-US" altLang="en-US" i="1"/>
              <a:t>See </a:t>
            </a:r>
            <a:r>
              <a:rPr lang="en-US" altLang="en-US"/>
              <a:t>category</a:t>
            </a:r>
          </a:p>
          <a:p>
            <a:pPr lvl="1">
              <a:buFont typeface="Times New Roman" pitchFamily="18" charset="0"/>
              <a:buChar char="‒"/>
            </a:pPr>
            <a:r>
              <a:rPr lang="en-US" altLang="en-US" i="1"/>
              <a:t>See </a:t>
            </a:r>
            <a:r>
              <a:rPr lang="en-US" altLang="en-US"/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32602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Format and Typeface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ICD-10-CM index uses an indented </a:t>
            </a:r>
            <a:r>
              <a:rPr lang="en-US" altLang="en-US" dirty="0" smtClean="0">
                <a:cs typeface="Times" pitchFamily="2" charset="0"/>
              </a:rPr>
              <a:t>format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for </a:t>
            </a:r>
            <a:r>
              <a:rPr lang="en-US" altLang="en-US" dirty="0">
                <a:cs typeface="Times" pitchFamily="2" charset="0"/>
              </a:rPr>
              <a:t>ease in reference.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ICD-10-CM index </a:t>
            </a:r>
            <a:r>
              <a:rPr lang="en-US" altLang="en-US" dirty="0" err="1">
                <a:cs typeface="Times" pitchFamily="2" charset="0"/>
              </a:rPr>
              <a:t>subterms</a:t>
            </a:r>
            <a:r>
              <a:rPr lang="en-US" altLang="en-US" dirty="0">
                <a:cs typeface="Times" pitchFamily="2" charset="0"/>
              </a:rPr>
              <a:t> are </a:t>
            </a:r>
            <a:r>
              <a:rPr lang="en-US" altLang="en-US" dirty="0" smtClean="0">
                <a:cs typeface="Times" pitchFamily="2" charset="0"/>
              </a:rPr>
              <a:t>indented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two </a:t>
            </a:r>
            <a:r>
              <a:rPr lang="en-US" altLang="en-US" dirty="0">
                <a:cs typeface="Times" pitchFamily="2" charset="0"/>
              </a:rPr>
              <a:t>spaces.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Second and third qualifiers associated </a:t>
            </a:r>
            <a:r>
              <a:rPr lang="en-US" altLang="en-US" dirty="0" smtClean="0">
                <a:cs typeface="Times" pitchFamily="2" charset="0"/>
              </a:rPr>
              <a:t>with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the </a:t>
            </a:r>
            <a:r>
              <a:rPr lang="en-US" altLang="en-US" dirty="0">
                <a:cs typeface="Times" pitchFamily="2" charset="0"/>
              </a:rPr>
              <a:t>main term are further indented by </a:t>
            </a:r>
            <a:r>
              <a:rPr lang="en-US" altLang="en-US" dirty="0" smtClean="0">
                <a:cs typeface="Times" pitchFamily="2" charset="0"/>
              </a:rPr>
              <a:t>two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four spaces, respectively.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61825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Classifications of Diseases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with Similar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ICD-10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ICD-9-CM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ICD-10-CM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ICD-10-PCS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sz="2400" b="1" cap="small" dirty="0">
                <a:ea typeface="Times"/>
              </a:rPr>
              <a:t>Note</a:t>
            </a:r>
            <a:r>
              <a:rPr lang="en-US" sz="2400" b="1" dirty="0">
                <a:ea typeface="Times"/>
              </a:rPr>
              <a:t>: </a:t>
            </a:r>
            <a:r>
              <a:rPr lang="en-US" sz="2400" dirty="0">
                <a:ea typeface="Times"/>
              </a:rPr>
              <a:t>ICD-10-CM and ICD-10-PCS are abbreviated </a:t>
            </a:r>
            <a:r>
              <a:rPr lang="en-US" sz="2400" dirty="0" smtClean="0">
                <a:ea typeface="Times"/>
              </a:rPr>
              <a:t>as</a:t>
            </a:r>
            <a:br>
              <a:rPr lang="en-US" sz="2400" dirty="0" smtClean="0">
                <a:ea typeface="Times"/>
              </a:rPr>
            </a:br>
            <a:r>
              <a:rPr lang="en-US" sz="2400" dirty="0" smtClean="0">
                <a:ea typeface="Times"/>
              </a:rPr>
              <a:t>ICD-10-CM/PCS.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12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Format and Typeface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If an index entry requires more than one line</a:t>
            </a:r>
            <a:r>
              <a:rPr lang="en-US" altLang="en-US" dirty="0" smtClean="0">
                <a:cs typeface="Times" pitchFamily="2" charset="0"/>
              </a:rPr>
              <a:t>,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additional </a:t>
            </a:r>
            <a:r>
              <a:rPr lang="en-US" altLang="en-US" dirty="0">
                <a:cs typeface="Times" pitchFamily="2" charset="0"/>
              </a:rPr>
              <a:t>text is printed on the next line </a:t>
            </a:r>
            <a:r>
              <a:rPr lang="en-US" altLang="en-US" dirty="0" smtClean="0">
                <a:cs typeface="Times" pitchFamily="2" charset="0"/>
              </a:rPr>
              <a:t>and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indented </a:t>
            </a:r>
            <a:r>
              <a:rPr lang="en-US" altLang="en-US" dirty="0">
                <a:cs typeface="Times" pitchFamily="2" charset="0"/>
              </a:rPr>
              <a:t>five spaces.</a:t>
            </a:r>
          </a:p>
          <a:p>
            <a:r>
              <a:rPr lang="en-US" altLang="en-US" dirty="0">
                <a:cs typeface="Times" pitchFamily="2" charset="0"/>
              </a:rPr>
              <a:t>In the ICD-10-CM tabular list, </a:t>
            </a:r>
            <a:r>
              <a:rPr lang="en-US" altLang="en-US" dirty="0" smtClean="0">
                <a:cs typeface="Times" pitchFamily="2" charset="0"/>
              </a:rPr>
              <a:t>additional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terms </a:t>
            </a:r>
            <a:r>
              <a:rPr lang="en-US" altLang="en-US" dirty="0">
                <a:cs typeface="Times" pitchFamily="2" charset="0"/>
              </a:rPr>
              <a:t>are indented below the term to </a:t>
            </a:r>
            <a:r>
              <a:rPr lang="en-US" altLang="en-US" dirty="0" smtClean="0">
                <a:cs typeface="Times" pitchFamily="2" charset="0"/>
              </a:rPr>
              <a:t>which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they </a:t>
            </a:r>
            <a:r>
              <a:rPr lang="en-US" altLang="en-US" dirty="0">
                <a:cs typeface="Times" pitchFamily="2" charset="0"/>
              </a:rPr>
              <a:t>are linked.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4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Format and Typeface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If a tabular list definition or disease </a:t>
            </a:r>
            <a:r>
              <a:rPr lang="en-US" altLang="en-US" dirty="0" smtClean="0">
                <a:cs typeface="Times" pitchFamily="2" charset="0"/>
              </a:rPr>
              <a:t>requires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more </a:t>
            </a:r>
            <a:r>
              <a:rPr lang="en-US" altLang="en-US" dirty="0">
                <a:cs typeface="Times" pitchFamily="2" charset="0"/>
              </a:rPr>
              <a:t>than one line, additional text is </a:t>
            </a:r>
            <a:r>
              <a:rPr lang="en-US" altLang="en-US" dirty="0" smtClean="0">
                <a:cs typeface="Times" pitchFamily="2" charset="0"/>
              </a:rPr>
              <a:t>printed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on </a:t>
            </a:r>
            <a:r>
              <a:rPr lang="en-US" altLang="en-US" dirty="0">
                <a:cs typeface="Times" pitchFamily="2" charset="0"/>
              </a:rPr>
              <a:t>next line and indented five spaces.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Boldface type is used for main term </a:t>
            </a:r>
            <a:r>
              <a:rPr lang="en-US" altLang="en-US" dirty="0" smtClean="0">
                <a:cs typeface="Times" pitchFamily="2" charset="0"/>
              </a:rPr>
              <a:t>entries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in </a:t>
            </a:r>
            <a:r>
              <a:rPr lang="en-US" altLang="en-US" dirty="0">
                <a:cs typeface="Times" pitchFamily="2" charset="0"/>
              </a:rPr>
              <a:t>the index. 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Boldface type is used for all tabular </a:t>
            </a:r>
            <a:r>
              <a:rPr lang="en-US" altLang="en-US" dirty="0" smtClean="0">
                <a:cs typeface="Times" pitchFamily="2" charset="0"/>
              </a:rPr>
              <a:t>list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codes </a:t>
            </a:r>
            <a:r>
              <a:rPr lang="en-US" altLang="en-US" dirty="0">
                <a:cs typeface="Times" pitchFamily="2" charset="0"/>
              </a:rPr>
              <a:t>and descriptions of codes.</a:t>
            </a:r>
          </a:p>
        </p:txBody>
      </p:sp>
    </p:spTree>
    <p:extLst>
      <p:ext uri="{BB962C8B-B14F-4D97-AF65-F5344CB8AC3E}">
        <p14:creationId xmlns:p14="http://schemas.microsoft.com/office/powerpoint/2010/main" val="3267116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Format and Typeface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Italicized type is used for all tabular </a:t>
            </a:r>
            <a:r>
              <a:rPr lang="en-US" altLang="en-US" dirty="0" smtClean="0">
                <a:cs typeface="Times" pitchFamily="2" charset="0"/>
              </a:rPr>
              <a:t>list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exclusion </a:t>
            </a:r>
            <a:r>
              <a:rPr lang="en-US" altLang="en-US" dirty="0">
                <a:cs typeface="Times" pitchFamily="2" charset="0"/>
              </a:rPr>
              <a:t>notes.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Italicized type is used to </a:t>
            </a:r>
            <a:r>
              <a:rPr lang="en-US" altLang="en-US" dirty="0" smtClean="0">
                <a:cs typeface="Times" pitchFamily="2" charset="0"/>
              </a:rPr>
              <a:t>identify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manifestation </a:t>
            </a:r>
            <a:r>
              <a:rPr lang="en-US" altLang="en-US" dirty="0">
                <a:cs typeface="Times" pitchFamily="2" charset="0"/>
              </a:rPr>
              <a:t>codes, which are </a:t>
            </a:r>
            <a:r>
              <a:rPr lang="en-US" altLang="en-US" i="1" dirty="0" smtClean="0">
                <a:cs typeface="Times" pitchFamily="2" charset="0"/>
              </a:rPr>
              <a:t>never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reported </a:t>
            </a:r>
            <a:r>
              <a:rPr lang="en-US" altLang="en-US" dirty="0">
                <a:cs typeface="Times" pitchFamily="2" charset="0"/>
              </a:rPr>
              <a:t>as the first-listed diagnosis.</a:t>
            </a:r>
          </a:p>
          <a:p>
            <a:endParaRPr lang="en-US" altLang="en-US" dirty="0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85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Eponyms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Eponym</a:t>
            </a:r>
            <a:r>
              <a:rPr lang="en-US" altLang="en-US" dirty="0">
                <a:cs typeface="Times" pitchFamily="2" charset="0"/>
              </a:rPr>
              <a:t>—disease or syndrome named </a:t>
            </a:r>
            <a:r>
              <a:rPr lang="en-US" altLang="en-US" dirty="0" smtClean="0">
                <a:cs typeface="Times" pitchFamily="2" charset="0"/>
              </a:rPr>
              <a:t>for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 </a:t>
            </a:r>
            <a:r>
              <a:rPr lang="en-US" altLang="en-US" dirty="0">
                <a:cs typeface="Times" pitchFamily="2" charset="0"/>
              </a:rPr>
              <a:t>person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Listed in alphabetical sequence as </a:t>
            </a:r>
            <a:r>
              <a:rPr lang="en-US" altLang="en-US" dirty="0" smtClean="0">
                <a:cs typeface="Times" pitchFamily="2" charset="0"/>
              </a:rPr>
              <a:t>main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terms </a:t>
            </a:r>
            <a:r>
              <a:rPr lang="en-US" altLang="en-US" dirty="0">
                <a:cs typeface="Times" pitchFamily="2" charset="0"/>
              </a:rPr>
              <a:t>in the index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Listed as </a:t>
            </a:r>
            <a:r>
              <a:rPr lang="en-US" altLang="en-US" dirty="0" err="1">
                <a:cs typeface="Times" pitchFamily="2" charset="0"/>
              </a:rPr>
              <a:t>subterms</a:t>
            </a:r>
            <a:r>
              <a:rPr lang="en-US" altLang="en-US" dirty="0">
                <a:cs typeface="Times" pitchFamily="2" charset="0"/>
              </a:rPr>
              <a:t> below main terms </a:t>
            </a:r>
            <a:r>
              <a:rPr lang="en-US" altLang="en-US" dirty="0" smtClean="0">
                <a:cs typeface="Times" pitchFamily="2" charset="0"/>
              </a:rPr>
              <a:t>such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as </a:t>
            </a:r>
            <a:r>
              <a:rPr lang="en-US" altLang="en-US" i="1" dirty="0">
                <a:cs typeface="Times" pitchFamily="2" charset="0"/>
              </a:rPr>
              <a:t>Disease</a:t>
            </a:r>
            <a:r>
              <a:rPr lang="en-US" altLang="en-US" dirty="0">
                <a:cs typeface="Times" pitchFamily="2" charset="0"/>
              </a:rPr>
              <a:t> or </a:t>
            </a:r>
            <a:r>
              <a:rPr lang="en-US" altLang="en-US" i="1" dirty="0">
                <a:cs typeface="Times" pitchFamily="2" charset="0"/>
              </a:rPr>
              <a:t>Syndrome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Tabular list usually includes eponym </a:t>
            </a:r>
            <a:r>
              <a:rPr lang="en-US" altLang="en-US" dirty="0" smtClean="0">
                <a:cs typeface="Times" pitchFamily="2" charset="0"/>
              </a:rPr>
              <a:t>in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code </a:t>
            </a:r>
            <a:r>
              <a:rPr lang="en-US" altLang="en-US" dirty="0">
                <a:cs typeface="Times" pitchFamily="2" charset="0"/>
              </a:rPr>
              <a:t>description.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7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NEC (not elsewhere classifiable)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Means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other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 or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other specified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endParaRPr lang="en-US" altLang="ja-JP" dirty="0">
              <a:ea typeface="Times" pitchFamily="2" charset="0"/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Identifies codes that are assigned when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information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needed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assign a more specific code cannot be located</a:t>
            </a:r>
          </a:p>
          <a:p>
            <a:r>
              <a:rPr lang="en-US" altLang="en-US" i="1" dirty="0">
                <a:cs typeface="Times" pitchFamily="2" charset="0"/>
              </a:rPr>
              <a:t>NOS (not otherwise specified)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Equivalent of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unspecified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Identifies codes that are to be assigned when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information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needed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assign a more specific code cannot be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obtained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from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9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Colon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Used after incomplete term or phrase in index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and tabular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list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when one or more modifiers (additional terms)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needed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assign a code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Parentheses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Used in index and tabular list to enclose </a:t>
            </a: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nonessential</a:t>
            </a:r>
            <a:br>
              <a:rPr lang="en-US" altLang="en-US" i="1" dirty="0" smtClean="0">
                <a:ea typeface="Times" pitchFamily="2" charset="0"/>
                <a:cs typeface="Times" pitchFamily="2" charset="0"/>
              </a:rPr>
            </a:b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modifiers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(supplementary words that may be present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 or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absent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from physician statement of disease or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procedure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without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affecting code number assigned)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81366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Punctuation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Slanted brackets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Used in index to identify manifestation codes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Used in index and tabular list to enclose abbreviations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,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synonyms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alternative wording, or explanatory phrases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Manifestation</a:t>
            </a:r>
            <a:endParaRPr lang="en-US" altLang="en-US" sz="4800" dirty="0"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Condition that occurs as the result of another condition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Manifestation codes are always reported as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secondary codes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Code and description may or may not appear in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italics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in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tabular list.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cs typeface="Times" pitchFamily="2" charset="0"/>
              </a:rPr>
              <a:t>Table of Neoplasms—</a:t>
            </a:r>
            <a:r>
              <a:rPr lang="en-US" dirty="0">
                <a:cs typeface="Times" pitchFamily="2" charset="0"/>
              </a:rPr>
              <a:t>alphabetical index </a:t>
            </a:r>
            <a:r>
              <a:rPr lang="en-US" dirty="0" smtClean="0">
                <a:cs typeface="Times" pitchFamily="2" charset="0"/>
              </a:rPr>
              <a:t>of</a:t>
            </a:r>
            <a:br>
              <a:rPr lang="en-US" dirty="0" smtClean="0">
                <a:cs typeface="Times" pitchFamily="2" charset="0"/>
              </a:rPr>
            </a:br>
            <a:r>
              <a:rPr lang="en-US" dirty="0" smtClean="0">
                <a:cs typeface="Times" pitchFamily="2" charset="0"/>
              </a:rPr>
              <a:t>anatomic </a:t>
            </a:r>
            <a:r>
              <a:rPr lang="en-US" dirty="0">
                <a:cs typeface="Times" pitchFamily="2" charset="0"/>
              </a:rPr>
              <a:t>sites that categorize tumors </a:t>
            </a:r>
            <a:r>
              <a:rPr lang="en-US" dirty="0" smtClean="0">
                <a:cs typeface="Times" pitchFamily="2" charset="0"/>
              </a:rPr>
              <a:t>as: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Malignant primary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Malignant secondary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Malignant </a:t>
            </a:r>
            <a:r>
              <a:rPr lang="en-US" i="1" dirty="0">
                <a:ea typeface="Times" pitchFamily="2" charset="0"/>
                <a:cs typeface="Times" pitchFamily="2" charset="0"/>
              </a:rPr>
              <a:t>in </a:t>
            </a:r>
            <a:r>
              <a:rPr lang="en-US" i="1" dirty="0" smtClean="0">
                <a:ea typeface="Times" pitchFamily="2" charset="0"/>
                <a:cs typeface="Times" pitchFamily="2" charset="0"/>
              </a:rPr>
              <a:t>situ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Benign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Of </a:t>
            </a:r>
            <a:r>
              <a:rPr lang="en-US" dirty="0">
                <a:ea typeface="Times" pitchFamily="2" charset="0"/>
                <a:cs typeface="Times" pitchFamily="2" charset="0"/>
              </a:rPr>
              <a:t>uncertain </a:t>
            </a:r>
            <a:r>
              <a:rPr lang="en-US" dirty="0" smtClean="0">
                <a:ea typeface="Times" pitchFamily="2" charset="0"/>
                <a:cs typeface="Times" pitchFamily="2" charset="0"/>
              </a:rPr>
              <a:t>behavior</a:t>
            </a:r>
          </a:p>
          <a:p>
            <a:pPr lvl="1">
              <a:defRPr/>
            </a:pPr>
            <a:r>
              <a:rPr lang="en-US" dirty="0" smtClean="0">
                <a:ea typeface="Times" pitchFamily="2" charset="0"/>
                <a:cs typeface="Times" pitchFamily="2" charset="0"/>
              </a:rPr>
              <a:t>Of </a:t>
            </a:r>
            <a:r>
              <a:rPr lang="en-US" dirty="0">
                <a:ea typeface="Times" pitchFamily="2" charset="0"/>
                <a:cs typeface="Times" pitchFamily="2" charset="0"/>
              </a:rPr>
              <a:t>unspecified nature</a:t>
            </a:r>
            <a:endParaRPr 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13644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Table of Drugs and </a:t>
            </a:r>
            <a:r>
              <a:rPr lang="en-US" altLang="en-US" i="1" dirty="0" smtClean="0">
                <a:cs typeface="Times" pitchFamily="2" charset="0"/>
              </a:rPr>
              <a:t>Chemicals—</a:t>
            </a:r>
            <a:r>
              <a:rPr lang="en-US" altLang="en-US" dirty="0" smtClean="0">
                <a:cs typeface="Times" pitchFamily="2" charset="0"/>
              </a:rPr>
              <a:t>alphabetical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index </a:t>
            </a:r>
            <a:r>
              <a:rPr lang="en-US" altLang="en-US" dirty="0">
                <a:cs typeface="Times" pitchFamily="2" charset="0"/>
              </a:rPr>
              <a:t>of medicinal, chemical, and </a:t>
            </a:r>
            <a:r>
              <a:rPr lang="en-US" altLang="en-US" dirty="0" smtClean="0">
                <a:cs typeface="Times" pitchFamily="2" charset="0"/>
              </a:rPr>
              <a:t>biological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substances </a:t>
            </a:r>
            <a:r>
              <a:rPr lang="en-US" altLang="en-US" dirty="0">
                <a:cs typeface="Times" pitchFamily="2" charset="0"/>
              </a:rPr>
              <a:t>that result in poisonings </a:t>
            </a:r>
            <a:r>
              <a:rPr lang="en-US" altLang="en-US" dirty="0" smtClean="0">
                <a:cs typeface="Times" pitchFamily="2" charset="0"/>
              </a:rPr>
              <a:t>and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adverse </a:t>
            </a:r>
            <a:r>
              <a:rPr lang="en-US" altLang="en-US" dirty="0">
                <a:cs typeface="Times" pitchFamily="2" charset="0"/>
              </a:rPr>
              <a:t>effects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78267"/>
              </p:ext>
            </p:extLst>
          </p:nvPr>
        </p:nvGraphicFramePr>
        <p:xfrm>
          <a:off x="827088" y="4009105"/>
          <a:ext cx="7561262" cy="150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09"/>
                <a:gridCol w="3312553"/>
              </a:tblGrid>
              <a:tr h="396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Categories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Table of Drugs and Chemicals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6" marB="4569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645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Poisoning: Accidental (Unintentional)</a:t>
                      </a:r>
                    </a:p>
                  </a:txBody>
                  <a:tcPr marL="91445" marR="91445" marT="45696" marB="45696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Poisoning: Undetermined</a:t>
                      </a:r>
                    </a:p>
                  </a:txBody>
                  <a:tcPr marL="91445" marR="91445" marT="45696" marB="45696"/>
                </a:tc>
              </a:tr>
              <a:tr h="370645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Poisoning: Intentional Self-harm</a:t>
                      </a:r>
                    </a:p>
                  </a:txBody>
                  <a:tcPr marL="91445" marR="91445" marT="45696" marB="45696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Adverse Effect</a:t>
                      </a:r>
                    </a:p>
                  </a:txBody>
                  <a:tcPr marL="91445" marR="91445" marT="45696" marB="45696"/>
                </a:tc>
              </a:tr>
              <a:tr h="370645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Poisoning: Assault</a:t>
                      </a:r>
                    </a:p>
                  </a:txBody>
                  <a:tcPr marL="91445" marR="91445" marT="45696" marB="45696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Underdosing</a:t>
                      </a:r>
                    </a:p>
                  </a:txBody>
                  <a:tcPr marL="91445" marR="91445" marT="45696" marB="456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Includes Notes, Excludes Notes,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Inclusion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Includes Note—</a:t>
            </a:r>
            <a:r>
              <a:rPr lang="en-US" altLang="en-US" dirty="0">
                <a:cs typeface="Times" pitchFamily="2" charset="0"/>
              </a:rPr>
              <a:t>appears in tabular lists </a:t>
            </a:r>
            <a:r>
              <a:rPr lang="en-US" altLang="en-US" dirty="0" smtClean="0">
                <a:cs typeface="Times" pitchFamily="2" charset="0"/>
              </a:rPr>
              <a:t>below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certain </a:t>
            </a:r>
            <a:r>
              <a:rPr lang="en-US" altLang="en-US" dirty="0">
                <a:cs typeface="Times" pitchFamily="2" charset="0"/>
              </a:rPr>
              <a:t>categories to define, clarify, or </a:t>
            </a:r>
            <a:r>
              <a:rPr lang="en-US" altLang="en-US" dirty="0" smtClean="0">
                <a:cs typeface="Times" pitchFamily="2" charset="0"/>
              </a:rPr>
              <a:t>give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examples </a:t>
            </a:r>
            <a:r>
              <a:rPr lang="en-US" altLang="en-US" dirty="0">
                <a:cs typeface="Times" pitchFamily="2" charset="0"/>
              </a:rPr>
              <a:t>of the content of a code category</a:t>
            </a:r>
          </a:p>
          <a:p>
            <a:pPr>
              <a:spcBef>
                <a:spcPts val="1800"/>
              </a:spcBef>
            </a:pPr>
            <a:r>
              <a:rPr lang="en-US" altLang="en-US" i="1" dirty="0">
                <a:cs typeface="Times" pitchFamily="2" charset="0"/>
              </a:rPr>
              <a:t>Excludes1 </a:t>
            </a:r>
            <a:r>
              <a:rPr lang="en-US" altLang="en-US" i="1" dirty="0" smtClean="0">
                <a:cs typeface="Times" pitchFamily="2" charset="0"/>
              </a:rPr>
              <a:t>Note—</a:t>
            </a:r>
            <a:r>
              <a:rPr lang="en-US" altLang="ja-JP" dirty="0" smtClean="0">
                <a:cs typeface="Times" pitchFamily="2" charset="0"/>
              </a:rPr>
              <a:t>“</a:t>
            </a:r>
            <a:r>
              <a:rPr lang="en-US" altLang="ja-JP" dirty="0">
                <a:cs typeface="Times" pitchFamily="2" charset="0"/>
              </a:rPr>
              <a:t>pure” excludes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Means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Not coded here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endParaRPr lang="en-US" altLang="ja-JP" dirty="0">
              <a:ea typeface="Times" pitchFamily="2" charset="0"/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Indicates mutually exclusive codes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Two conditions that cannot be reported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together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1613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ICD-9-CM Legacy </a:t>
            </a:r>
            <a:r>
              <a:rPr lang="en-US" altLang="en-US" dirty="0" smtClean="0">
                <a:cs typeface="Times" pitchFamily="2" charset="0"/>
              </a:rPr>
              <a:t>Coding </a:t>
            </a:r>
            <a:r>
              <a:rPr lang="en-US" altLang="en-US" dirty="0">
                <a:cs typeface="Times" pitchFamily="2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Used to archive data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Not supported/updated by </a:t>
            </a:r>
            <a:r>
              <a:rPr lang="en-US" altLang="en-US" i="1" dirty="0" smtClean="0">
                <a:cs typeface="Times" pitchFamily="2" charset="0"/>
              </a:rPr>
              <a:t>ICD-9-CM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i="1" dirty="0" smtClean="0">
                <a:cs typeface="Times" pitchFamily="2" charset="0"/>
              </a:rPr>
              <a:t>Coordination </a:t>
            </a:r>
            <a:r>
              <a:rPr lang="en-US" altLang="en-US" i="1" dirty="0">
                <a:cs typeface="Times" pitchFamily="2" charset="0"/>
              </a:rPr>
              <a:t>and Maintenance Committee</a:t>
            </a:r>
          </a:p>
          <a:p>
            <a:pPr>
              <a:spcBef>
                <a:spcPts val="1200"/>
              </a:spcBef>
            </a:pPr>
            <a:r>
              <a:rPr lang="en-US" altLang="en-US" i="1" dirty="0" smtClean="0">
                <a:cs typeface="Times" pitchFamily="2" charset="0"/>
              </a:rPr>
              <a:t>GEMs</a:t>
            </a:r>
            <a:r>
              <a:rPr lang="en-US" altLang="en-US" dirty="0" smtClean="0">
                <a:cs typeface="Times" pitchFamily="2" charset="0"/>
              </a:rPr>
              <a:t>—crosswalks </a:t>
            </a:r>
            <a:r>
              <a:rPr lang="en-US" altLang="en-US" dirty="0">
                <a:cs typeface="Times" pitchFamily="2" charset="0"/>
              </a:rPr>
              <a:t>of codes used to </a:t>
            </a:r>
            <a:r>
              <a:rPr lang="en-US" altLang="en-US" dirty="0" smtClean="0">
                <a:cs typeface="Times" pitchFamily="2" charset="0"/>
              </a:rPr>
              <a:t>roughly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identify </a:t>
            </a:r>
            <a:r>
              <a:rPr lang="en-US" altLang="en-US" dirty="0">
                <a:cs typeface="Times" pitchFamily="2" charset="0"/>
              </a:rPr>
              <a:t>ICD-10-CM codes for </a:t>
            </a:r>
            <a:r>
              <a:rPr lang="en-US" altLang="en-US" dirty="0" smtClean="0">
                <a:cs typeface="Times" pitchFamily="2" charset="0"/>
              </a:rPr>
              <a:t>ICD-9-CM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equivalent </a:t>
            </a:r>
            <a:r>
              <a:rPr lang="en-US" altLang="en-US" dirty="0">
                <a:cs typeface="Times" pitchFamily="2" charset="0"/>
              </a:rPr>
              <a:t>codes (and vice versa)</a:t>
            </a:r>
            <a:endParaRPr lang="en-US" altLang="en-US" i="1" dirty="0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03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Includes Notes, Excludes Notes,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Inclusion Terms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i="1" dirty="0">
                <a:cs typeface="Times" pitchFamily="2" charset="0"/>
              </a:rPr>
              <a:t>Excludes2 Note</a:t>
            </a:r>
            <a:endParaRPr lang="en-US" altLang="en-US" dirty="0"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Means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not included here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endParaRPr lang="en-US" altLang="ja-JP" dirty="0">
              <a:ea typeface="Times" pitchFamily="2" charset="0"/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Indicates that, although excluded condition is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not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classified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as part of condition excluded from, a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patient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might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be diagnosed with all conditions at the same time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When Excludes2 note appears under a code, it may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be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acceptable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assign both the code and the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excluded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code(s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) together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if supported by documentation.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1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Includes Notes, Excludes Notes,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Inclusion Terms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Inclusion Terms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Located below certain codes in the tabular list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Indicate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some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conditions for which that code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number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may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be assigned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May be synonyms of the code title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For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other specified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codes, inclusion terms provide list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of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conditions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included within a classification code.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Lists of inclusion terms in tabular lists is not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exhaustive</a:t>
            </a:r>
            <a:r>
              <a:rPr lang="en-US" altLang="en-US" i="1" dirty="0">
                <a:cs typeface="Times" pitchFamily="2" charset="0"/>
              </a:rPr>
              <a:t>—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/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Refer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index for additional terms.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66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Other, Other Specified,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Unspecified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Other and other specified codes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Assigned when documentation provides detail for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which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specific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code does not exist in ICD-10-CM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Index entries that contain NEC are classified to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other</a:t>
            </a:r>
            <a:r>
              <a:rPr lang="ja-JP" altLang="en-US" dirty="0" smtClean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dirty="0" smtClean="0">
                <a:ea typeface="Times" pitchFamily="2" charset="0"/>
                <a:cs typeface="Times" pitchFamily="2" charset="0"/>
              </a:rPr>
              <a:t/>
            </a:r>
            <a:br>
              <a:rPr lang="en-US" altLang="ja-JP" dirty="0" smtClean="0">
                <a:ea typeface="Times" pitchFamily="2" charset="0"/>
                <a:cs typeface="Times" pitchFamily="2" charset="0"/>
              </a:rPr>
            </a:br>
            <a:r>
              <a:rPr lang="en-US" altLang="ja-JP" dirty="0" smtClean="0">
                <a:ea typeface="Times" pitchFamily="2" charset="0"/>
                <a:cs typeface="Times" pitchFamily="2" charset="0"/>
              </a:rPr>
              <a:t>codes 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in tabular list.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Index entries represent specific disease entities for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which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no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specific code exists in the tabular list, so the term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included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within an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other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 code.</a:t>
            </a:r>
            <a:endParaRPr lang="en-US" altLang="en-US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23623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Other, Other Specified,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Unspecified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Unspecified codes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Assigned when documentation is insufficient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Ask provider to document additional information.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When tabular list category does not contain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unspecified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code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an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other specified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code may represent both </a:t>
            </a: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other</a:t>
            </a:r>
            <a:br>
              <a:rPr lang="en-US" altLang="en-US" i="1" dirty="0" smtClean="0">
                <a:ea typeface="Times" pitchFamily="2" charset="0"/>
                <a:cs typeface="Times" pitchFamily="2" charset="0"/>
              </a:rPr>
            </a:b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and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unspecified.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Other and unspecified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category and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subcategory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codes require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assignment of extra character(s)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to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classify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condition.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1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Etiology and Manifestation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Code first underlying disease.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Code first underlying disease, such as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Code, if applicable, any causal condition first.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Use additional code.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 diseases classified </a:t>
            </a:r>
            <a:r>
              <a:rPr lang="en-US" altLang="en-US" dirty="0" smtClean="0">
                <a:cs typeface="Times" pitchFamily="2" charset="0"/>
              </a:rPr>
              <a:t>elsewhere</a:t>
            </a:r>
            <a:endParaRPr lang="en-US" altLang="en-US" i="1" dirty="0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2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ea typeface="Times"/>
              </a:rPr>
              <a:t>And</a:t>
            </a:r>
            <a:r>
              <a:rPr lang="en-US" dirty="0">
                <a:ea typeface="Times"/>
              </a:rPr>
              <a:t> as contained in tabular list </a:t>
            </a:r>
            <a:r>
              <a:rPr lang="en-US" dirty="0" smtClean="0">
                <a:ea typeface="Times"/>
              </a:rPr>
              <a:t>category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titles </a:t>
            </a:r>
            <a:r>
              <a:rPr lang="en-US" dirty="0">
                <a:ea typeface="Times"/>
              </a:rPr>
              <a:t>and code descriptions means </a:t>
            </a:r>
            <a:r>
              <a:rPr lang="en-US" i="1" dirty="0">
                <a:ea typeface="Times"/>
              </a:rPr>
              <a:t>and/or.</a:t>
            </a:r>
          </a:p>
          <a:p>
            <a:pPr>
              <a:defRPr/>
            </a:pPr>
            <a:r>
              <a:rPr lang="en-US" i="1" cap="small" dirty="0">
                <a:ea typeface="Times"/>
              </a:rPr>
              <a:t>Example</a:t>
            </a:r>
            <a:r>
              <a:rPr lang="en-US" dirty="0">
                <a:ea typeface="Times"/>
              </a:rPr>
              <a:t>: Subcategory code H61.0</a:t>
            </a:r>
            <a:r>
              <a:rPr lang="en-US" dirty="0" smtClean="0">
                <a:ea typeface="Times"/>
              </a:rPr>
              <a:t>,</a:t>
            </a:r>
            <a:br>
              <a:rPr lang="en-US" dirty="0" smtClean="0">
                <a:ea typeface="Times"/>
              </a:rPr>
            </a:br>
            <a:r>
              <a:rPr lang="en-US" dirty="0" err="1" smtClean="0">
                <a:ea typeface="Times"/>
              </a:rPr>
              <a:t>Chondritis</a:t>
            </a:r>
            <a:r>
              <a:rPr lang="en-US" dirty="0" smtClean="0">
                <a:ea typeface="Times"/>
              </a:rPr>
              <a:t> </a:t>
            </a:r>
            <a:r>
              <a:rPr lang="en-US" dirty="0">
                <a:ea typeface="Times"/>
              </a:rPr>
              <a:t>and </a:t>
            </a:r>
            <a:r>
              <a:rPr lang="en-US" dirty="0" err="1">
                <a:ea typeface="Times"/>
              </a:rPr>
              <a:t>perichondritis</a:t>
            </a:r>
            <a:r>
              <a:rPr lang="en-US" dirty="0">
                <a:ea typeface="Times"/>
              </a:rPr>
              <a:t> of external ear</a:t>
            </a:r>
            <a:r>
              <a:rPr lang="en-US" dirty="0" smtClean="0">
                <a:ea typeface="Times"/>
              </a:rPr>
              <a:t>,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is </a:t>
            </a:r>
            <a:r>
              <a:rPr lang="en-US" dirty="0">
                <a:ea typeface="Times"/>
              </a:rPr>
              <a:t>interpreted as:</a:t>
            </a:r>
          </a:p>
          <a:p>
            <a:pPr lvl="1">
              <a:defRPr/>
            </a:pPr>
            <a:r>
              <a:rPr lang="en-US" dirty="0" err="1"/>
              <a:t>Chondritis</a:t>
            </a:r>
            <a:r>
              <a:rPr lang="en-US" dirty="0"/>
              <a:t> of external ear</a:t>
            </a:r>
            <a:endParaRPr lang="en-US" i="1" dirty="0"/>
          </a:p>
          <a:p>
            <a:pPr lvl="1">
              <a:defRPr/>
            </a:pPr>
            <a:r>
              <a:rPr lang="en-US" dirty="0" err="1"/>
              <a:t>Perichondritis</a:t>
            </a:r>
            <a:r>
              <a:rPr lang="en-US" dirty="0"/>
              <a:t> of external ear</a:t>
            </a:r>
          </a:p>
          <a:p>
            <a:pPr lvl="1">
              <a:defRPr/>
            </a:pPr>
            <a:r>
              <a:rPr lang="en-US" dirty="0" err="1"/>
              <a:t>Chondritis</a:t>
            </a:r>
            <a:r>
              <a:rPr lang="en-US" dirty="0"/>
              <a:t> and </a:t>
            </a:r>
            <a:r>
              <a:rPr lang="en-US" dirty="0" err="1"/>
              <a:t>perichondritis</a:t>
            </a:r>
            <a:r>
              <a:rPr lang="en-US" dirty="0"/>
              <a:t> of external ear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1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Due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Located in index, in alphabetical order </a:t>
            </a:r>
            <a:r>
              <a:rPr lang="en-US" altLang="en-US" dirty="0" smtClean="0">
                <a:cs typeface="Times" pitchFamily="2" charset="0"/>
              </a:rPr>
              <a:t>below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main </a:t>
            </a:r>
            <a:r>
              <a:rPr lang="en-US" altLang="en-US" dirty="0">
                <a:cs typeface="Times" pitchFamily="2" charset="0"/>
              </a:rPr>
              <a:t>term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Indicates presence of </a:t>
            </a:r>
            <a:r>
              <a:rPr lang="en-US" altLang="en-US" dirty="0" smtClean="0">
                <a:cs typeface="Times" pitchFamily="2" charset="0"/>
              </a:rPr>
              <a:t>cause-and-effect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relationship </a:t>
            </a:r>
            <a:r>
              <a:rPr lang="en-US" altLang="en-US" dirty="0">
                <a:cs typeface="Times" pitchFamily="2" charset="0"/>
              </a:rPr>
              <a:t>between two conditions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When index includes </a:t>
            </a:r>
            <a:r>
              <a:rPr lang="en-US" altLang="en-US" i="1" dirty="0">
                <a:cs typeface="Times" pitchFamily="2" charset="0"/>
              </a:rPr>
              <a:t>due to </a:t>
            </a:r>
            <a:r>
              <a:rPr lang="en-US" altLang="en-US" dirty="0">
                <a:cs typeface="Times" pitchFamily="2" charset="0"/>
              </a:rPr>
              <a:t>as </a:t>
            </a:r>
            <a:r>
              <a:rPr lang="en-US" altLang="en-US" dirty="0" err="1">
                <a:cs typeface="Times" pitchFamily="2" charset="0"/>
              </a:rPr>
              <a:t>subterm</a:t>
            </a:r>
            <a:r>
              <a:rPr lang="en-US" altLang="en-US" dirty="0">
                <a:cs typeface="Times" pitchFamily="2" charset="0"/>
              </a:rPr>
              <a:t>, </a:t>
            </a:r>
            <a:r>
              <a:rPr lang="en-US" altLang="en-US" dirty="0" smtClean="0">
                <a:cs typeface="Times" pitchFamily="2" charset="0"/>
              </a:rPr>
              <a:t>code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is </a:t>
            </a:r>
            <a:r>
              <a:rPr lang="en-US" altLang="en-US" dirty="0">
                <a:cs typeface="Times" pitchFamily="2" charset="0"/>
              </a:rPr>
              <a:t>assigned </a:t>
            </a:r>
            <a:r>
              <a:rPr lang="en-US" altLang="en-US" i="1" dirty="0">
                <a:cs typeface="Times" pitchFamily="2" charset="0"/>
              </a:rPr>
              <a:t>only if </a:t>
            </a:r>
            <a:r>
              <a:rPr lang="en-US" altLang="en-US" dirty="0">
                <a:cs typeface="Times" pitchFamily="2" charset="0"/>
              </a:rPr>
              <a:t>physician </a:t>
            </a:r>
            <a:r>
              <a:rPr lang="en-US" altLang="en-US" dirty="0" smtClean="0">
                <a:cs typeface="Times" pitchFamily="2" charset="0"/>
              </a:rPr>
              <a:t>documented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causal </a:t>
            </a:r>
            <a:r>
              <a:rPr lang="en-US" altLang="en-US" dirty="0">
                <a:cs typeface="Times" pitchFamily="2" charset="0"/>
              </a:rPr>
              <a:t>relationship between two conditions.</a:t>
            </a:r>
            <a:endParaRPr lang="en-US" altLang="en-US" i="1" dirty="0"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Located in index, in alphabetical </a:t>
            </a:r>
            <a:r>
              <a:rPr lang="en-US" altLang="en-US" dirty="0" smtClean="0">
                <a:cs typeface="Times" pitchFamily="2" charset="0"/>
              </a:rPr>
              <a:t>order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below </a:t>
            </a:r>
            <a:r>
              <a:rPr lang="en-US" altLang="en-US" dirty="0">
                <a:cs typeface="Times" pitchFamily="2" charset="0"/>
              </a:rPr>
              <a:t>main term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Indicates presence of </a:t>
            </a:r>
            <a:r>
              <a:rPr lang="en-US" altLang="en-US" dirty="0" smtClean="0">
                <a:cs typeface="Times" pitchFamily="2" charset="0"/>
              </a:rPr>
              <a:t>cause-and-effect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relationship </a:t>
            </a:r>
            <a:r>
              <a:rPr lang="en-US" altLang="en-US" dirty="0">
                <a:cs typeface="Times" pitchFamily="2" charset="0"/>
              </a:rPr>
              <a:t>between two conditions</a:t>
            </a:r>
          </a:p>
          <a:p>
            <a:r>
              <a:rPr lang="en-US" altLang="en-US" dirty="0">
                <a:cs typeface="Times" pitchFamily="2" charset="0"/>
              </a:rPr>
              <a:t>To assign a code from the list of </a:t>
            </a:r>
            <a:r>
              <a:rPr lang="en-US" altLang="en-US" dirty="0" smtClean="0">
                <a:cs typeface="Times" pitchFamily="2" charset="0"/>
              </a:rPr>
              <a:t>qualifiers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below </a:t>
            </a:r>
            <a:r>
              <a:rPr lang="en-US" altLang="en-US" dirty="0">
                <a:cs typeface="Times" pitchFamily="2" charset="0"/>
              </a:rPr>
              <a:t>the word </a:t>
            </a:r>
            <a:r>
              <a:rPr lang="en-US" altLang="en-US" i="1" dirty="0">
                <a:cs typeface="Times" pitchFamily="2" charset="0"/>
              </a:rPr>
              <a:t>in</a:t>
            </a:r>
            <a:r>
              <a:rPr lang="en-US" altLang="en-US" dirty="0">
                <a:cs typeface="Times" pitchFamily="2" charset="0"/>
              </a:rPr>
              <a:t>, physician must </a:t>
            </a:r>
            <a:r>
              <a:rPr lang="en-US" altLang="en-US" dirty="0" smtClean="0">
                <a:cs typeface="Times" pitchFamily="2" charset="0"/>
              </a:rPr>
              <a:t>document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both </a:t>
            </a:r>
            <a:r>
              <a:rPr lang="en-US" altLang="en-US" dirty="0">
                <a:cs typeface="Times" pitchFamily="2" charset="0"/>
              </a:rPr>
              <a:t>conditions.</a:t>
            </a:r>
            <a:endParaRPr lang="en-US" altLang="en-US" i="1" dirty="0"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0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Located in index, immediately </a:t>
            </a:r>
            <a:r>
              <a:rPr lang="en-US" altLang="en-US" dirty="0" smtClean="0">
                <a:cs typeface="Times" pitchFamily="2" charset="0"/>
              </a:rPr>
              <a:t>below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main </a:t>
            </a:r>
            <a:r>
              <a:rPr lang="en-US" altLang="en-US" dirty="0">
                <a:cs typeface="Times" pitchFamily="2" charset="0"/>
              </a:rPr>
              <a:t>term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Means </a:t>
            </a:r>
            <a:r>
              <a:rPr lang="en-US" altLang="en-US" i="1" dirty="0">
                <a:cs typeface="Times" pitchFamily="2" charset="0"/>
              </a:rPr>
              <a:t>associated with</a:t>
            </a:r>
            <a:r>
              <a:rPr lang="en-US" altLang="en-US" dirty="0">
                <a:cs typeface="Times" pitchFamily="2" charset="0"/>
              </a:rPr>
              <a:t> or </a:t>
            </a:r>
            <a:r>
              <a:rPr lang="en-US" altLang="en-US" i="1" dirty="0">
                <a:cs typeface="Times" pitchFamily="2" charset="0"/>
              </a:rPr>
              <a:t>due to</a:t>
            </a:r>
            <a:endParaRPr lang="en-US" altLang="en-US" dirty="0">
              <a:cs typeface="Times" pitchFamily="2" charset="0"/>
            </a:endParaRP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To assign a code from the list of </a:t>
            </a:r>
            <a:r>
              <a:rPr lang="en-US" altLang="en-US" dirty="0" smtClean="0">
                <a:cs typeface="Times" pitchFamily="2" charset="0"/>
              </a:rPr>
              <a:t>qualifiers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below </a:t>
            </a:r>
            <a:r>
              <a:rPr lang="en-US" altLang="en-US" dirty="0">
                <a:cs typeface="Times" pitchFamily="2" charset="0"/>
              </a:rPr>
              <a:t>the word </a:t>
            </a:r>
            <a:r>
              <a:rPr lang="en-US" altLang="en-US" i="1" dirty="0">
                <a:cs typeface="Times" pitchFamily="2" charset="0"/>
              </a:rPr>
              <a:t>with</a:t>
            </a:r>
            <a:r>
              <a:rPr lang="en-US" altLang="en-US" dirty="0">
                <a:cs typeface="Times" pitchFamily="2" charset="0"/>
              </a:rPr>
              <a:t>, physician </a:t>
            </a:r>
            <a:r>
              <a:rPr lang="en-US" altLang="en-US" dirty="0" smtClean="0">
                <a:cs typeface="Times" pitchFamily="2" charset="0"/>
              </a:rPr>
              <a:t>must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document </a:t>
            </a:r>
            <a:r>
              <a:rPr lang="en-US" altLang="en-US" dirty="0">
                <a:cs typeface="Times" pitchFamily="2" charset="0"/>
              </a:rPr>
              <a:t>both conditions.</a:t>
            </a:r>
            <a:endParaRPr lang="en-US" altLang="en-US" i="1" dirty="0"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Cross-References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See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Located after index main term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Directs coder to refer to another index term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to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locate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code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Coder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must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go to the referenced main term to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locate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correct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code.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4746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ICD-10-CM, ICD-10-PCS, CPT, and HCPCS Level II Codes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30996"/>
              </p:ext>
            </p:extLst>
          </p:nvPr>
        </p:nvGraphicFramePr>
        <p:xfrm>
          <a:off x="827088" y="2276475"/>
          <a:ext cx="7561262" cy="3200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0481"/>
                <a:gridCol w="4680781"/>
              </a:tblGrid>
              <a:tr h="9365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/>
                        <a:t>Provider Offices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/>
                        <a:t>and Clinics</a:t>
                      </a:r>
                      <a:endParaRPr lang="en-US" sz="2400" b="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dirty="0" smtClean="0"/>
                        <a:t>ICD-10-CM (diseases)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dirty="0" smtClean="0"/>
                        <a:t>CPT (procedures/services)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dirty="0" smtClean="0"/>
                        <a:t>HCPCS</a:t>
                      </a:r>
                      <a:r>
                        <a:rPr lang="en-US" sz="2400" b="0" baseline="0" dirty="0" smtClean="0"/>
                        <a:t> level II (services)</a:t>
                      </a:r>
                      <a:endParaRPr lang="en-US" sz="2400" b="0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/>
                        <a:t>Hospital Inpatient</a:t>
                      </a:r>
                      <a:endParaRPr lang="en-US" sz="2400" b="0" dirty="0"/>
                    </a:p>
                  </a:txBody>
                  <a:tcPr marL="91445" marR="91445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ICD-10-CM (diseases)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ICD-10-PCS (procedures)</a:t>
                      </a:r>
                      <a:endParaRPr lang="en-US" sz="2400" dirty="0"/>
                    </a:p>
                  </a:txBody>
                  <a:tcPr marL="91445" marR="91445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/>
                        <a:t>Hospital Outpatient</a:t>
                      </a:r>
                      <a:endParaRPr lang="en-US" sz="2400" b="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ICD-10-CM (diseases)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CPT (procedures/services)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HCPCS</a:t>
                      </a:r>
                      <a:r>
                        <a:rPr lang="en-US" sz="2400" baseline="0" dirty="0" smtClean="0"/>
                        <a:t> level II (services)</a:t>
                      </a:r>
                      <a:endParaRPr lang="en-US" sz="2400" dirty="0" smtClean="0"/>
                    </a:p>
                  </a:txBody>
                  <a:tcPr marL="91445" marR="91445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827584" y="4293096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1474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Cross-References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See also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Located after index main term or </a:t>
            </a:r>
            <a:r>
              <a:rPr lang="en-US" altLang="en-US" dirty="0" err="1">
                <a:ea typeface="Times" pitchFamily="2" charset="0"/>
                <a:cs typeface="Times" pitchFamily="2" charset="0"/>
              </a:rPr>
              <a:t>subterm</a:t>
            </a:r>
            <a:endParaRPr lang="en-US" altLang="en-US" dirty="0">
              <a:ea typeface="Times" pitchFamily="2" charset="0"/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Directs coder to another main term (or </a:t>
            </a:r>
            <a:r>
              <a:rPr lang="en-US" altLang="en-US" dirty="0" err="1">
                <a:ea typeface="Times" pitchFamily="2" charset="0"/>
                <a:cs typeface="Times" pitchFamily="2" charset="0"/>
              </a:rPr>
              <a:t>subterm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)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that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may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provide additional useful index entries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Does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not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have to be followed if original main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term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(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or </a:t>
            </a:r>
            <a:r>
              <a:rPr lang="en-US" altLang="en-US" dirty="0" err="1">
                <a:ea typeface="Times" pitchFamily="2" charset="0"/>
                <a:cs typeface="Times" pitchFamily="2" charset="0"/>
              </a:rPr>
              <a:t>subterm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) provides correct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45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Cross-References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See category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Directs coder to tabular list, where code can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be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selected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from the options provided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See condition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Directs coder to main term for condition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Found in disease index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2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Index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to Diseases and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Alphabetical listing of terms </a:t>
            </a:r>
            <a:r>
              <a:rPr lang="en-US" altLang="en-US" dirty="0" smtClean="0">
                <a:cs typeface="Times" pitchFamily="2" charset="0"/>
              </a:rPr>
              <a:t>and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corresponding </a:t>
            </a:r>
            <a:r>
              <a:rPr lang="en-US" altLang="en-US" dirty="0">
                <a:cs typeface="Times" pitchFamily="2" charset="0"/>
              </a:rPr>
              <a:t>codes, which include: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Specific illnesses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Injuries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Eponyms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Abbreviations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Other descriptive diagnostic terms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68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Index to Diseases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Injuries (partial listing)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59" y="1860142"/>
            <a:ext cx="1821482" cy="43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00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Main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Boldfaced</a:t>
            </a:r>
          </a:p>
          <a:p>
            <a:r>
              <a:rPr lang="en-US" altLang="en-US" dirty="0">
                <a:cs typeface="Times" pitchFamily="2" charset="0"/>
              </a:rPr>
              <a:t>Listed in alphabetical order</a:t>
            </a:r>
          </a:p>
          <a:p>
            <a:r>
              <a:rPr lang="en-US" altLang="en-US" dirty="0">
                <a:cs typeface="Times" pitchFamily="2" charset="0"/>
              </a:rPr>
              <a:t>Hyphens within main terms are ignored.</a:t>
            </a:r>
          </a:p>
          <a:p>
            <a:r>
              <a:rPr lang="en-US" altLang="en-US" dirty="0">
                <a:cs typeface="Times" pitchFamily="2" charset="0"/>
              </a:rPr>
              <a:t>Single space within a main term is </a:t>
            </a:r>
            <a:r>
              <a:rPr lang="en-US" altLang="en-US" i="1" dirty="0" smtClean="0">
                <a:cs typeface="Times" pitchFamily="2" charset="0"/>
              </a:rPr>
              <a:t>not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ignored.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654576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Main Terms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Nonessential qualifiers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Supplementary words located in parentheses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after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main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term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Do not have to be included in diagnostic statement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for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code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be assigned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Qualifiers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Supplementary terms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Further modify </a:t>
            </a:r>
            <a:r>
              <a:rPr lang="en-US" altLang="en-US" dirty="0" err="1">
                <a:ea typeface="Times" pitchFamily="2" charset="0"/>
                <a:cs typeface="Times" pitchFamily="2" charset="0"/>
              </a:rPr>
              <a:t>subterms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and other qualifiers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00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cs typeface="Times" pitchFamily="2" charset="0"/>
              </a:rPr>
              <a:t>Subterms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Also called </a:t>
            </a:r>
            <a:r>
              <a:rPr lang="en-US" altLang="en-US" i="1" dirty="0">
                <a:cs typeface="Times" pitchFamily="2" charset="0"/>
              </a:rPr>
              <a:t>essential modifiers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Qualify main term by listing alternative sites</a:t>
            </a:r>
            <a:r>
              <a:rPr lang="en-US" altLang="en-US" dirty="0" smtClean="0">
                <a:cs typeface="Times" pitchFamily="2" charset="0"/>
              </a:rPr>
              <a:t>,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etiology</a:t>
            </a:r>
            <a:r>
              <a:rPr lang="en-US" altLang="en-US" dirty="0">
                <a:cs typeface="Times" pitchFamily="2" charset="0"/>
              </a:rPr>
              <a:t>, and clinical status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Indented two spaces under main term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Second qualifiers </a:t>
            </a:r>
            <a:r>
              <a:rPr lang="en-US" altLang="en-US" dirty="0">
                <a:cs typeface="Times" pitchFamily="2" charset="0"/>
              </a:rPr>
              <a:t>are</a:t>
            </a:r>
            <a:r>
              <a:rPr lang="en-US" altLang="en-US" i="1" dirty="0">
                <a:cs typeface="Times" pitchFamily="2" charset="0"/>
              </a:rPr>
              <a:t> </a:t>
            </a:r>
            <a:r>
              <a:rPr lang="en-US" altLang="en-US" dirty="0">
                <a:cs typeface="Times" pitchFamily="2" charset="0"/>
              </a:rPr>
              <a:t>indented two </a:t>
            </a:r>
            <a:r>
              <a:rPr lang="en-US" altLang="en-US" dirty="0" smtClean="0">
                <a:cs typeface="Times" pitchFamily="2" charset="0"/>
              </a:rPr>
              <a:t>spaces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under </a:t>
            </a:r>
            <a:r>
              <a:rPr lang="en-US" altLang="en-US" dirty="0" err="1">
                <a:cs typeface="Times" pitchFamily="2" charset="0"/>
              </a:rPr>
              <a:t>subterm</a:t>
            </a:r>
            <a:r>
              <a:rPr lang="en-US" altLang="en-US" dirty="0">
                <a:cs typeface="Times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12951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cs typeface="Times" pitchFamily="2" charset="0"/>
              </a:rPr>
              <a:t>Subterms</a:t>
            </a:r>
            <a:r>
              <a:rPr lang="en-US" altLang="en-US" dirty="0">
                <a:cs typeface="Times" pitchFamily="2" charset="0"/>
              </a:rPr>
              <a:t>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Third qualifiers </a:t>
            </a:r>
            <a:r>
              <a:rPr lang="en-US" altLang="en-US" dirty="0">
                <a:cs typeface="Times" pitchFamily="2" charset="0"/>
              </a:rPr>
              <a:t>are indented two </a:t>
            </a:r>
            <a:r>
              <a:rPr lang="en-US" altLang="en-US" dirty="0" smtClean="0">
                <a:cs typeface="Times" pitchFamily="2" charset="0"/>
              </a:rPr>
              <a:t>spaces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under </a:t>
            </a:r>
            <a:r>
              <a:rPr lang="en-US" altLang="en-US" dirty="0">
                <a:cs typeface="Times" pitchFamily="2" charset="0"/>
              </a:rPr>
              <a:t>second qualifier.</a:t>
            </a:r>
          </a:p>
          <a:p>
            <a:pPr>
              <a:spcBef>
                <a:spcPts val="1200"/>
              </a:spcBef>
            </a:pPr>
            <a:r>
              <a:rPr lang="en-US" altLang="en-US" i="1" dirty="0">
                <a:cs typeface="Times" pitchFamily="2" charset="0"/>
              </a:rPr>
              <a:t>Fourth qualifiers</a:t>
            </a:r>
            <a:r>
              <a:rPr lang="en-US" altLang="en-US" dirty="0">
                <a:cs typeface="Times" pitchFamily="2" charset="0"/>
              </a:rPr>
              <a:t> are indented two </a:t>
            </a:r>
            <a:r>
              <a:rPr lang="en-US" altLang="en-US" dirty="0" smtClean="0">
                <a:cs typeface="Times" pitchFamily="2" charset="0"/>
              </a:rPr>
              <a:t>spaces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under </a:t>
            </a:r>
            <a:r>
              <a:rPr lang="en-US" altLang="en-US" dirty="0">
                <a:cs typeface="Times" pitchFamily="2" charset="0"/>
              </a:rPr>
              <a:t>third qualifier.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When moving from bottom of one </a:t>
            </a:r>
            <a:r>
              <a:rPr lang="en-US" altLang="en-US" dirty="0" smtClean="0">
                <a:cs typeface="Times" pitchFamily="2" charset="0"/>
              </a:rPr>
              <a:t>column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to </a:t>
            </a:r>
            <a:r>
              <a:rPr lang="en-US" altLang="en-US" dirty="0">
                <a:cs typeface="Times" pitchFamily="2" charset="0"/>
              </a:rPr>
              <a:t>top of next, main term will be </a:t>
            </a:r>
            <a:r>
              <a:rPr lang="en-US" altLang="en-US" dirty="0" smtClean="0">
                <a:cs typeface="Times" pitchFamily="2" charset="0"/>
              </a:rPr>
              <a:t>repeated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followed by—continued.</a:t>
            </a:r>
          </a:p>
        </p:txBody>
      </p:sp>
    </p:spTree>
    <p:extLst>
      <p:ext uri="{BB962C8B-B14F-4D97-AF65-F5344CB8AC3E}">
        <p14:creationId xmlns:p14="http://schemas.microsoft.com/office/powerpoint/2010/main" val="1503437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3360"/>
            <a:ext cx="8208912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Display of ICD-10-CM Index Main Terms, </a:t>
            </a:r>
            <a:r>
              <a:rPr lang="en-US" altLang="en-US" dirty="0" err="1">
                <a:cs typeface="Times" pitchFamily="2" charset="0"/>
              </a:rPr>
              <a:t>Subterms</a:t>
            </a:r>
            <a:r>
              <a:rPr lang="en-US" altLang="en-US" dirty="0">
                <a:cs typeface="Times" pitchFamily="2" charset="0"/>
              </a:rPr>
              <a:t>, and Qualifiers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2349500"/>
          <a:ext cx="7777164" cy="2532064"/>
        </p:xfrm>
        <a:graphic>
          <a:graphicData uri="http://schemas.openxmlformats.org/drawingml/2006/table">
            <a:tbl>
              <a:tblPr/>
              <a:tblGrid>
                <a:gridCol w="1520706"/>
                <a:gridCol w="215883"/>
                <a:gridCol w="215883"/>
                <a:gridCol w="214296"/>
                <a:gridCol w="215883"/>
                <a:gridCol w="1793735"/>
                <a:gridCol w="1650871"/>
                <a:gridCol w="215883"/>
                <a:gridCol w="162522"/>
                <a:gridCol w="1571502"/>
              </a:tblGrid>
              <a:tr h="503364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Start of Main Term in Index to Diseases and Injuries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Continuation of Main Term (next column)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Main term: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Stricture (see also Stenosis)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Main term: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Stricture — continued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Subterm: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aqueduct of Sylvius (congenital) Q03.0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Subterm: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bronchus J98.09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Second qualifier: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with spina bifida —see spina bifida,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Second qualifier: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congenital Q32.3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8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Continuation line: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by site, with hydrocephalus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Second qualifier: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syphilitic A52.72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8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Third qualifier: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acquired G91.1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Subterm: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cardia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itchFamily="34" charset="-128"/>
                        </a:rPr>
                        <a:t> (stomach) K22.2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13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Neoplasms</a:t>
            </a:r>
            <a:r>
              <a:rPr lang="en-US" altLang="en-US" dirty="0">
                <a:cs typeface="Times" pitchFamily="2" charset="0"/>
              </a:rPr>
              <a:t> are tumors in which </a:t>
            </a:r>
            <a:r>
              <a:rPr lang="en-US" altLang="en-US" dirty="0" smtClean="0">
                <a:cs typeface="Times" pitchFamily="2" charset="0"/>
              </a:rPr>
              <a:t>cell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reproduction </a:t>
            </a:r>
            <a:r>
              <a:rPr lang="en-US" altLang="en-US" dirty="0">
                <a:cs typeface="Times" pitchFamily="2" charset="0"/>
              </a:rPr>
              <a:t>is out of control.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Providers specify whether tumor is:</a:t>
            </a:r>
          </a:p>
          <a:p>
            <a:pPr lvl="1"/>
            <a:r>
              <a:rPr lang="fr-FR" altLang="en-US" i="1" dirty="0" err="1">
                <a:ea typeface="Times" pitchFamily="2" charset="0"/>
                <a:cs typeface="Times" pitchFamily="2" charset="0"/>
              </a:rPr>
              <a:t>Benign</a:t>
            </a:r>
            <a:r>
              <a:rPr lang="fr-FR" altLang="en-US" i="1" dirty="0">
                <a:ea typeface="Times" pitchFamily="2" charset="0"/>
                <a:cs typeface="Times" pitchFamily="2" charset="0"/>
              </a:rPr>
              <a:t> </a:t>
            </a:r>
            <a:r>
              <a:rPr lang="fr-FR" altLang="en-US" dirty="0">
                <a:ea typeface="Times" pitchFamily="2" charset="0"/>
                <a:cs typeface="Times" pitchFamily="2" charset="0"/>
              </a:rPr>
              <a:t>(</a:t>
            </a:r>
            <a:r>
              <a:rPr lang="fr-FR" altLang="en-US" dirty="0" err="1">
                <a:ea typeface="Times" pitchFamily="2" charset="0"/>
                <a:cs typeface="Times" pitchFamily="2" charset="0"/>
              </a:rPr>
              <a:t>noncancerous</a:t>
            </a:r>
            <a:r>
              <a:rPr lang="fr-FR" altLang="en-US" dirty="0">
                <a:ea typeface="Times" pitchFamily="2" charset="0"/>
                <a:cs typeface="Times" pitchFamily="2" charset="0"/>
              </a:rPr>
              <a:t>)</a:t>
            </a:r>
          </a:p>
          <a:p>
            <a:pPr lvl="1"/>
            <a:r>
              <a:rPr lang="fr-FR" altLang="en-US" i="1" dirty="0" err="1">
                <a:ea typeface="Times" pitchFamily="2" charset="0"/>
                <a:cs typeface="Times" pitchFamily="2" charset="0"/>
              </a:rPr>
              <a:t>Malignant</a:t>
            </a:r>
            <a:r>
              <a:rPr lang="fr-FR" altLang="en-US" i="1" dirty="0">
                <a:ea typeface="Times" pitchFamily="2" charset="0"/>
                <a:cs typeface="Times" pitchFamily="2" charset="0"/>
              </a:rPr>
              <a:t> </a:t>
            </a:r>
            <a:r>
              <a:rPr lang="fr-FR" altLang="en-US" dirty="0">
                <a:ea typeface="Times" pitchFamily="2" charset="0"/>
                <a:cs typeface="Times" pitchFamily="2" charset="0"/>
              </a:rPr>
              <a:t>(</a:t>
            </a:r>
            <a:r>
              <a:rPr lang="fr-FR" altLang="en-US" dirty="0" err="1">
                <a:ea typeface="Times" pitchFamily="2" charset="0"/>
                <a:cs typeface="Times" pitchFamily="2" charset="0"/>
              </a:rPr>
              <a:t>cancerous</a:t>
            </a:r>
            <a:r>
              <a:rPr lang="fr-FR" altLang="en-US" dirty="0">
                <a:ea typeface="Times" pitchFamily="2" charset="0"/>
                <a:cs typeface="Times" pitchFamily="2" charset="0"/>
              </a:rPr>
              <a:t>)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Invasive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(spreads to other parts of body)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Refer to pathology report for </a:t>
            </a:r>
            <a:r>
              <a:rPr lang="en-US" altLang="en-US" dirty="0" smtClean="0">
                <a:cs typeface="Times" pitchFamily="2" charset="0"/>
              </a:rPr>
              <a:t>clarification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of </a:t>
            </a:r>
            <a:r>
              <a:rPr lang="en-US" altLang="en-US" dirty="0">
                <a:cs typeface="Times" pitchFamily="2" charset="0"/>
              </a:rPr>
              <a:t>diagnosis.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52285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General Equivalency Mappings: </a:t>
            </a:r>
            <a:r>
              <a:rPr lang="en-US" altLang="en-US" sz="3200" dirty="0">
                <a:cs typeface="Times" pitchFamily="2" charset="0"/>
              </a:rPr>
              <a:t>Comparing ICD-9-CM to ICD-10-CM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2133600"/>
          <a:ext cx="7343775" cy="345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3671368"/>
              </a:tblGrid>
              <a:tr h="6400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ICD-9-CM Disease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Code and Description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14" marR="9141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ICD-10-CM Disease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Code and Description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14" marR="91414" marT="45717" marB="45717"/>
                </a:tc>
              </a:tr>
              <a:tr h="3047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ourier New" pitchFamily="49" charset="0"/>
                        </a:rPr>
                        <a:t>003.21</a:t>
                      </a:r>
                      <a:r>
                        <a:rPr lang="en-US" sz="1400" baseline="0" dirty="0" smtClean="0">
                          <a:latin typeface="+mn-lt"/>
                          <a:cs typeface="Courier New" pitchFamily="49" charset="0"/>
                        </a:rPr>
                        <a:t>	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Salmonella meningitis</a:t>
                      </a:r>
                      <a:endParaRPr lang="en-US" sz="1400" dirty="0">
                        <a:latin typeface="+mn-lt"/>
                        <a:cs typeface="Courier New" pitchFamily="49" charset="0"/>
                      </a:endParaRPr>
                    </a:p>
                  </a:txBody>
                  <a:tcPr marL="91414" marR="9141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A02.21	Salmonella meningitis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14" marR="91414" marT="45717" marB="45717"/>
                </a:tc>
              </a:tr>
              <a:tr h="5234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ourier New" pitchFamily="49" charset="0"/>
                        </a:rPr>
                        <a:t>205.01	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Acute myeloid leukemia in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		remission</a:t>
                      </a:r>
                      <a:endParaRPr lang="en-US" sz="1400" dirty="0">
                        <a:latin typeface="+mn-lt"/>
                        <a:cs typeface="Courier New" pitchFamily="49" charset="0"/>
                      </a:endParaRPr>
                    </a:p>
                  </a:txBody>
                  <a:tcPr marL="91414" marR="9141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C92.01	Acute</a:t>
                      </a:r>
                      <a:r>
                        <a:rPr lang="en-US" sz="1400" baseline="0" dirty="0" smtClean="0">
                          <a:latin typeface="+mn-lt"/>
                        </a:rPr>
                        <a:t> myeloblastic leukemia in 		remission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14" marR="91414" marT="45717" marB="45717"/>
                </a:tc>
              </a:tr>
              <a:tr h="1987649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649.51	Spotting complicating pregnancy, 		delivered, with or without mention 		of antepartum condition</a:t>
                      </a:r>
                      <a:endParaRPr lang="en-US" sz="1400" dirty="0">
                        <a:latin typeface="+mn-lt"/>
                        <a:cs typeface="Courier New" pitchFamily="49" charset="0"/>
                      </a:endParaRPr>
                    </a:p>
                  </a:txBody>
                  <a:tcPr marL="91414" marR="9141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O26.851	Spotting complicating pregnancy, 		first trimester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O26.852	Spotting complicating pregnancy, 		second trimester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O26.853	Spotting complicating pregnancy, 		third trimester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O26.859 	Spotting complicating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pregnancy, 		unspecified trimester</a:t>
                      </a:r>
                    </a:p>
                  </a:txBody>
                  <a:tcPr marL="91414" marR="91414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22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Neoplasms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Lesion</a:t>
            </a:r>
            <a:r>
              <a:rPr lang="en-US" altLang="en-US" dirty="0">
                <a:cs typeface="Times" pitchFamily="2" charset="0"/>
              </a:rPr>
              <a:t>—discontinuity of tissue, which </a:t>
            </a:r>
            <a:r>
              <a:rPr lang="en-US" altLang="en-US" dirty="0" smtClean="0">
                <a:cs typeface="Times" pitchFamily="2" charset="0"/>
              </a:rPr>
              <a:t>may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or </a:t>
            </a:r>
            <a:r>
              <a:rPr lang="en-US" altLang="en-US" dirty="0">
                <a:cs typeface="Times" pitchFamily="2" charset="0"/>
              </a:rPr>
              <a:t>may not be malignant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cs typeface="Times" pitchFamily="2" charset="0"/>
              </a:rPr>
              <a:t>Index entries for </a:t>
            </a:r>
            <a:r>
              <a:rPr lang="en-US" altLang="en-US" i="1" dirty="0">
                <a:cs typeface="Times" pitchFamily="2" charset="0"/>
              </a:rPr>
              <a:t>lesion</a:t>
            </a:r>
            <a:r>
              <a:rPr lang="en-US" altLang="en-US" dirty="0">
                <a:cs typeface="Times" pitchFamily="2" charset="0"/>
              </a:rPr>
              <a:t> contain </a:t>
            </a:r>
            <a:r>
              <a:rPr lang="en-US" altLang="en-US" dirty="0" err="1" smtClean="0">
                <a:cs typeface="Times" pitchFamily="2" charset="0"/>
              </a:rPr>
              <a:t>subterms</a:t>
            </a:r>
            <a:r>
              <a:rPr lang="en-US" altLang="en-US" dirty="0" smtClean="0">
                <a:cs typeface="Times" pitchFamily="2" charset="0"/>
              </a:rPr>
              <a:t/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according </a:t>
            </a:r>
            <a:r>
              <a:rPr lang="en-US" altLang="en-US" dirty="0">
                <a:cs typeface="Times" pitchFamily="2" charset="0"/>
              </a:rPr>
              <a:t>to anatomic site.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cs typeface="Times" pitchFamily="2" charset="0"/>
              </a:rPr>
              <a:t>Term </a:t>
            </a:r>
            <a:r>
              <a:rPr lang="en-US" altLang="en-US" i="1" dirty="0">
                <a:cs typeface="Times" pitchFamily="2" charset="0"/>
              </a:rPr>
              <a:t>lesion </a:t>
            </a:r>
            <a:r>
              <a:rPr lang="en-US" altLang="en-US" dirty="0">
                <a:cs typeface="Times" pitchFamily="2" charset="0"/>
              </a:rPr>
              <a:t>is referenced only if </a:t>
            </a:r>
            <a:r>
              <a:rPr lang="en-US" altLang="en-US" dirty="0" smtClean="0">
                <a:cs typeface="Times" pitchFamily="2" charset="0"/>
              </a:rPr>
              <a:t>diagnostic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statement </a:t>
            </a:r>
            <a:r>
              <a:rPr lang="en-US" altLang="en-US" dirty="0">
                <a:cs typeface="Times" pitchFamily="2" charset="0"/>
              </a:rPr>
              <a:t>does </a:t>
            </a:r>
            <a:r>
              <a:rPr lang="en-US" altLang="en-US" i="1" dirty="0">
                <a:cs typeface="Times" pitchFamily="2" charset="0"/>
              </a:rPr>
              <a:t>not</a:t>
            </a:r>
            <a:r>
              <a:rPr lang="en-US" altLang="en-US" dirty="0">
                <a:cs typeface="Times" pitchFamily="2" charset="0"/>
              </a:rPr>
              <a:t> confirm malignancy.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2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Neoplasms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imes"/>
              </a:rPr>
              <a:t>Following conditions are examples of </a:t>
            </a:r>
            <a:r>
              <a:rPr lang="en-US" dirty="0" smtClean="0">
                <a:ea typeface="Times"/>
              </a:rPr>
              <a:t>benign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lesions </a:t>
            </a:r>
            <a:r>
              <a:rPr lang="en-US" dirty="0">
                <a:ea typeface="Times"/>
              </a:rPr>
              <a:t>and are listed as index main terms: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Adenosis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Cyst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Dysplasia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Mass</a:t>
            </a:r>
          </a:p>
          <a:p>
            <a:pPr marL="857250" lvl="3" indent="0">
              <a:spcBef>
                <a:spcPts val="600"/>
              </a:spcBef>
              <a:buFontTx/>
              <a:buNone/>
              <a:defRPr/>
            </a:pPr>
            <a:r>
              <a:rPr lang="en-US" b="1" cap="small" dirty="0"/>
              <a:t>NOTE:</a:t>
            </a:r>
            <a:r>
              <a:rPr lang="en-US" dirty="0"/>
              <a:t>  If </a:t>
            </a:r>
            <a:r>
              <a:rPr lang="en-US" i="1" dirty="0"/>
              <a:t>neoplasm </a:t>
            </a:r>
            <a:r>
              <a:rPr lang="en-US" dirty="0"/>
              <a:t>is used in diagnostic statement, refer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Table </a:t>
            </a:r>
            <a:r>
              <a:rPr lang="en-US" dirty="0"/>
              <a:t>of Neoplasms (not index entry for </a:t>
            </a:r>
            <a:r>
              <a:rPr lang="en-US" i="1" dirty="0"/>
              <a:t>mass</a:t>
            </a:r>
            <a:r>
              <a:rPr lang="en-US" dirty="0"/>
              <a:t>).</a:t>
            </a:r>
          </a:p>
          <a:p>
            <a:pPr marL="742950" lvl="2" indent="-3429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sz="2400" dirty="0"/>
              <a:t>Polyp</a:t>
            </a:r>
          </a:p>
        </p:txBody>
      </p:sp>
    </p:spTree>
    <p:extLst>
      <p:ext uri="{BB962C8B-B14F-4D97-AF65-F5344CB8AC3E}">
        <p14:creationId xmlns:p14="http://schemas.microsoft.com/office/powerpoint/2010/main" val="251242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Neoplasms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Indexed by anatomic site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Neoplasm classifications: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Primary malignancy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Secondary malignancy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Carcinoma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 in situ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Benign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Uncertain behavior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Unspecified nature</a:t>
            </a:r>
          </a:p>
        </p:txBody>
      </p:sp>
    </p:spTree>
    <p:extLst>
      <p:ext uri="{BB962C8B-B14F-4D97-AF65-F5344CB8AC3E}">
        <p14:creationId xmlns:p14="http://schemas.microsoft.com/office/powerpoint/2010/main" val="610803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Neoplasms (portion)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19" y="1421077"/>
            <a:ext cx="6031562" cy="4456195"/>
          </a:xfrm>
        </p:spPr>
      </p:pic>
    </p:spTree>
    <p:extLst>
      <p:ext uri="{BB962C8B-B14F-4D97-AF65-F5344CB8AC3E}">
        <p14:creationId xmlns:p14="http://schemas.microsoft.com/office/powerpoint/2010/main" val="100853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Primary Malignancy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Malignancy is coded as primary site </a:t>
            </a:r>
            <a:r>
              <a:rPr lang="en-US" altLang="en-US" dirty="0" smtClean="0">
                <a:cs typeface="Times" pitchFamily="2" charset="0"/>
              </a:rPr>
              <a:t>if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diagnosis </a:t>
            </a:r>
            <a:r>
              <a:rPr lang="en-US" altLang="en-US" dirty="0">
                <a:cs typeface="Times" pitchFamily="2" charset="0"/>
              </a:rPr>
              <a:t>documents: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Metastatic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from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 site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Spread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from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 site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Primary neoplasm of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a site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Malignancy for which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no specific </a:t>
            </a: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classification</a:t>
            </a:r>
            <a:br>
              <a:rPr lang="en-US" altLang="en-US" i="1" dirty="0" smtClean="0">
                <a:ea typeface="Times" pitchFamily="2" charset="0"/>
                <a:cs typeface="Times" pitchFamily="2" charset="0"/>
              </a:rPr>
            </a:b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is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documented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Recurrent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tumor</a:t>
            </a:r>
            <a:endParaRPr lang="en-US" altLang="en-US" sz="1600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2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Secondary Malignancy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Described as </a:t>
            </a:r>
            <a:r>
              <a:rPr lang="en-US" altLang="en-US" i="1" dirty="0">
                <a:cs typeface="Times" pitchFamily="2" charset="0"/>
              </a:rPr>
              <a:t>metastatic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Indicates that primary cancer has </a:t>
            </a:r>
            <a:r>
              <a:rPr lang="en-US" altLang="en-US" dirty="0" smtClean="0">
                <a:cs typeface="Times" pitchFamily="2" charset="0"/>
              </a:rPr>
              <a:t>spread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(</a:t>
            </a:r>
            <a:r>
              <a:rPr lang="en-US" altLang="en-US" dirty="0">
                <a:cs typeface="Times" pitchFamily="2" charset="0"/>
              </a:rPr>
              <a:t>metastasized) to another part of body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Sequencing of neoplasm codes depends </a:t>
            </a:r>
            <a:r>
              <a:rPr lang="en-US" altLang="en-US" dirty="0" smtClean="0">
                <a:cs typeface="Times" pitchFamily="2" charset="0"/>
              </a:rPr>
              <a:t>on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whether </a:t>
            </a:r>
            <a:r>
              <a:rPr lang="en-US" altLang="en-US" dirty="0">
                <a:cs typeface="Times" pitchFamily="2" charset="0"/>
              </a:rPr>
              <a:t>primary or secondary cancer is being: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Managed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Treated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059691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Secondary Malignancy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Cancer described as </a:t>
            </a:r>
            <a:r>
              <a:rPr lang="en-US" altLang="en-US" i="1" dirty="0">
                <a:cs typeface="Times" pitchFamily="2" charset="0"/>
              </a:rPr>
              <a:t>metastatic </a:t>
            </a:r>
            <a:r>
              <a:rPr lang="en-US" altLang="en-US" dirty="0">
                <a:cs typeface="Times" pitchFamily="2" charset="0"/>
              </a:rPr>
              <a:t>from a site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i="1" dirty="0" smtClean="0">
                <a:cs typeface="Times" pitchFamily="2" charset="0"/>
              </a:rPr>
              <a:t>primary </a:t>
            </a:r>
            <a:r>
              <a:rPr lang="en-US" altLang="en-US" dirty="0">
                <a:cs typeface="Times" pitchFamily="2" charset="0"/>
              </a:rPr>
              <a:t>of that site.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 one code to primary neoplasm.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 second code to: </a:t>
            </a:r>
          </a:p>
          <a:p>
            <a:pPr lvl="2"/>
            <a:r>
              <a:rPr lang="en-US" altLang="en-US" sz="2400" dirty="0">
                <a:ea typeface="Times" pitchFamily="2" charset="0"/>
                <a:cs typeface="Times" pitchFamily="2" charset="0"/>
              </a:rPr>
              <a:t>Secondary neoplasm of the specified site (if </a:t>
            </a:r>
            <a:r>
              <a:rPr lang="en-US" altLang="en-US" sz="2400" dirty="0" smtClean="0">
                <a:ea typeface="Times" pitchFamily="2" charset="0"/>
                <a:cs typeface="Times" pitchFamily="2" charset="0"/>
              </a:rPr>
              <a:t>secondary</a:t>
            </a:r>
            <a:br>
              <a:rPr lang="en-US" altLang="en-US" sz="2400" dirty="0" smtClean="0">
                <a:ea typeface="Times" pitchFamily="2" charset="0"/>
                <a:cs typeface="Times" pitchFamily="2" charset="0"/>
              </a:rPr>
            </a:br>
            <a:r>
              <a:rPr lang="en-US" altLang="en-US" sz="2400" dirty="0" smtClean="0">
                <a:ea typeface="Times" pitchFamily="2" charset="0"/>
                <a:cs typeface="Times" pitchFamily="2" charset="0"/>
              </a:rPr>
              <a:t>site </a:t>
            </a:r>
            <a:r>
              <a:rPr lang="en-US" altLang="en-US" sz="2400" dirty="0">
                <a:ea typeface="Times" pitchFamily="2" charset="0"/>
                <a:cs typeface="Times" pitchFamily="2" charset="0"/>
              </a:rPr>
              <a:t>is known)</a:t>
            </a:r>
          </a:p>
          <a:p>
            <a:pPr lvl="2"/>
            <a:r>
              <a:rPr lang="en-US" altLang="en-US" sz="2400" dirty="0">
                <a:ea typeface="Times" pitchFamily="2" charset="0"/>
                <a:cs typeface="Times" pitchFamily="2" charset="0"/>
              </a:rPr>
              <a:t>Unspecified site (if secondary site is unknown)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07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Secondary Malignancy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Cancer described as </a:t>
            </a:r>
            <a:r>
              <a:rPr lang="en-US" altLang="en-US" i="1" dirty="0">
                <a:cs typeface="Times" pitchFamily="2" charset="0"/>
              </a:rPr>
              <a:t>metastatic </a:t>
            </a:r>
            <a:r>
              <a:rPr lang="en-US" altLang="en-US" dirty="0">
                <a:cs typeface="Times" pitchFamily="2" charset="0"/>
              </a:rPr>
              <a:t>to a site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considered </a:t>
            </a:r>
            <a:r>
              <a:rPr lang="en-US" altLang="en-US" i="1" dirty="0">
                <a:cs typeface="Times" pitchFamily="2" charset="0"/>
              </a:rPr>
              <a:t>secondary </a:t>
            </a:r>
            <a:r>
              <a:rPr lang="en-US" altLang="en-US" dirty="0">
                <a:cs typeface="Times" pitchFamily="2" charset="0"/>
              </a:rPr>
              <a:t>of that site.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Assign one code to secondary site.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Assign second code to: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>
                <a:ea typeface="Times" pitchFamily="2" charset="0"/>
                <a:cs typeface="Times" pitchFamily="2" charset="0"/>
              </a:rPr>
              <a:t>Specified primary site (if primary site is known)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>
                <a:ea typeface="Times" pitchFamily="2" charset="0"/>
                <a:cs typeface="Times" pitchFamily="2" charset="0"/>
              </a:rPr>
              <a:t>Unspecified site (if primary site is unknown)</a:t>
            </a:r>
          </a:p>
        </p:txBody>
      </p:sp>
    </p:spTree>
    <p:extLst>
      <p:ext uri="{BB962C8B-B14F-4D97-AF65-F5344CB8AC3E}">
        <p14:creationId xmlns:p14="http://schemas.microsoft.com/office/powerpoint/2010/main" val="1228121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Secondary Malignancy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When anatomic sites are </a:t>
            </a:r>
            <a:r>
              <a:rPr lang="en-US" altLang="en-US" dirty="0" smtClean="0">
                <a:cs typeface="Times" pitchFamily="2" charset="0"/>
              </a:rPr>
              <a:t>documented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as </a:t>
            </a:r>
            <a:r>
              <a:rPr lang="en-US" altLang="en-US" i="1" dirty="0">
                <a:cs typeface="Times" pitchFamily="2" charset="0"/>
              </a:rPr>
              <a:t>metastatic: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secondary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neoplasm code(s) to those sites.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unspecified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site code to primary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malignant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neoplasm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Secondary Malignancy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If diagnostic statement does </a:t>
            </a:r>
            <a:r>
              <a:rPr lang="en-US" altLang="en-US" i="1" dirty="0">
                <a:cs typeface="Times" pitchFamily="2" charset="0"/>
              </a:rPr>
              <a:t>not</a:t>
            </a:r>
            <a:r>
              <a:rPr lang="en-US" altLang="en-US" dirty="0">
                <a:cs typeface="Times" pitchFamily="2" charset="0"/>
              </a:rPr>
              <a:t> </a:t>
            </a:r>
            <a:r>
              <a:rPr lang="en-US" altLang="en-US" dirty="0" smtClean="0">
                <a:cs typeface="Times" pitchFamily="2" charset="0"/>
              </a:rPr>
              <a:t>specify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whether </a:t>
            </a:r>
            <a:r>
              <a:rPr lang="en-US" altLang="en-US" dirty="0">
                <a:cs typeface="Times" pitchFamily="2" charset="0"/>
              </a:rPr>
              <a:t>neoplasm site is primary </a:t>
            </a:r>
            <a:r>
              <a:rPr lang="en-US" altLang="en-US" dirty="0" smtClean="0">
                <a:cs typeface="Times" pitchFamily="2" charset="0"/>
              </a:rPr>
              <a:t>or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secondary</a:t>
            </a:r>
            <a:r>
              <a:rPr lang="en-US" altLang="en-US" dirty="0">
                <a:cs typeface="Times" pitchFamily="2" charset="0"/>
              </a:rPr>
              <a:t>, code site as primary.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Unless documented site is bone, brain, diaphragm, heart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,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liver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lymph nodes, mediastinum, meninges, peritoneum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,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pleura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</a:t>
            </a:r>
            <a:r>
              <a:rPr lang="en-US" altLang="en-US" dirty="0" err="1">
                <a:ea typeface="Times" pitchFamily="2" charset="0"/>
                <a:cs typeface="Times" pitchFamily="2" charset="0"/>
              </a:rPr>
              <a:t>retroperitoneum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or spinal cord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The above sites are considered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secondary sites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unless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the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physician specifies that they are primary.</a:t>
            </a:r>
            <a:endParaRPr lang="en-US" altLang="en-US" sz="3200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0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Overview of  ICD-10-CM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ICD-10-PCS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ICD-10-CM is clinical modification </a:t>
            </a:r>
            <a:r>
              <a:rPr lang="en-US" altLang="en-US" dirty="0" smtClean="0">
                <a:cs typeface="Times" pitchFamily="2" charset="0"/>
              </a:rPr>
              <a:t>of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WHO</a:t>
            </a:r>
            <a:r>
              <a:rPr lang="fr-FR" altLang="ja-JP" dirty="0">
                <a:cs typeface="Times" pitchFamily="2" charset="0"/>
              </a:rPr>
              <a:t>’</a:t>
            </a:r>
            <a:r>
              <a:rPr lang="en-US" altLang="ja-JP" dirty="0">
                <a:cs typeface="Times" pitchFamily="2" charset="0"/>
              </a:rPr>
              <a:t>s ICD-10.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ICD-10-CM is used to classify diseases </a:t>
            </a:r>
            <a:r>
              <a:rPr lang="en-US" altLang="en-US" dirty="0" smtClean="0">
                <a:cs typeface="Times" pitchFamily="2" charset="0"/>
              </a:rPr>
              <a:t>for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i="1" dirty="0" smtClean="0">
                <a:cs typeface="Times" pitchFamily="2" charset="0"/>
              </a:rPr>
              <a:t>all</a:t>
            </a:r>
            <a:r>
              <a:rPr lang="en-US" altLang="en-US" dirty="0" smtClean="0">
                <a:cs typeface="Times" pitchFamily="2" charset="0"/>
              </a:rPr>
              <a:t> </a:t>
            </a:r>
            <a:r>
              <a:rPr lang="en-US" altLang="en-US" dirty="0">
                <a:cs typeface="Times" pitchFamily="2" charset="0"/>
              </a:rPr>
              <a:t>health care settings.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ICD-10-PCS is used to classify </a:t>
            </a:r>
            <a:r>
              <a:rPr lang="en-US" altLang="en-US" dirty="0" smtClean="0">
                <a:cs typeface="Times" pitchFamily="2" charset="0"/>
              </a:rPr>
              <a:t>inpatient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hospital </a:t>
            </a:r>
            <a:r>
              <a:rPr lang="en-US" altLang="en-US" dirty="0">
                <a:cs typeface="Times" pitchFamily="2" charset="0"/>
              </a:rPr>
              <a:t>procedures </a:t>
            </a:r>
            <a:r>
              <a:rPr lang="en-US" altLang="en-US" i="1" dirty="0">
                <a:cs typeface="Times" pitchFamily="2" charset="0"/>
              </a:rPr>
              <a:t>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9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Anatomic Site </a:t>
            </a:r>
            <a:r>
              <a:rPr lang="en-US" altLang="en-US" dirty="0" smtClean="0">
                <a:cs typeface="Times" pitchFamily="2" charset="0"/>
              </a:rPr>
              <a:t>Is Not </a:t>
            </a:r>
            <a:r>
              <a:rPr lang="en-US" altLang="en-US" dirty="0">
                <a:cs typeface="Times" pitchFamily="2" charset="0"/>
              </a:rPr>
              <a:t>Documented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8"/>
              </a:spcBef>
            </a:pPr>
            <a:r>
              <a:rPr lang="en-US" altLang="en-US" dirty="0">
                <a:cs typeface="Times" pitchFamily="2" charset="0"/>
              </a:rPr>
              <a:t>If cancer diagnosis does not </a:t>
            </a:r>
            <a:r>
              <a:rPr lang="en-US" altLang="en-US" dirty="0" smtClean="0">
                <a:cs typeface="Times" pitchFamily="2" charset="0"/>
              </a:rPr>
              <a:t>contain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documentation </a:t>
            </a:r>
            <a:r>
              <a:rPr lang="en-US" altLang="en-US" dirty="0">
                <a:cs typeface="Times" pitchFamily="2" charset="0"/>
              </a:rPr>
              <a:t>of the anatomic </a:t>
            </a:r>
            <a:r>
              <a:rPr lang="en-US" altLang="en-US" dirty="0" smtClean="0">
                <a:cs typeface="Times" pitchFamily="2" charset="0"/>
              </a:rPr>
              <a:t>site,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but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the </a:t>
            </a:r>
          </a:p>
          <a:p>
            <a:pPr marL="354013" indent="-354013">
              <a:spcBef>
                <a:spcPts val="168"/>
              </a:spcBef>
              <a:buNone/>
            </a:pPr>
            <a:r>
              <a:rPr lang="en-US" altLang="en-US" dirty="0" smtClean="0">
                <a:ea typeface="Times" pitchFamily="2" charset="0"/>
                <a:cs typeface="Times" pitchFamily="2" charset="0"/>
              </a:rPr>
              <a:t>   term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metastatic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is documented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Assign codes for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unspecified site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for both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primary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and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secondary sites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.</a:t>
            </a:r>
            <a:endParaRPr lang="en-US" altLang="en-US" sz="3200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51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Primary Malignant Site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Is No Longer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If primary site of malignancy is </a:t>
            </a:r>
            <a:r>
              <a:rPr lang="en-US" altLang="en-US" dirty="0" smtClean="0">
                <a:cs typeface="Times" pitchFamily="2" charset="0"/>
              </a:rPr>
              <a:t>no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longer </a:t>
            </a:r>
            <a:r>
              <a:rPr lang="en-US" altLang="en-US" dirty="0">
                <a:cs typeface="Times" pitchFamily="2" charset="0"/>
              </a:rPr>
              <a:t>present: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Do not assign the code for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primary of unspecified site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Instead, classify previous primary site by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assigning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appropriate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code from category Z85 (Personal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history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of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malignant neoplasm).</a:t>
            </a:r>
            <a:endParaRPr lang="en-US" altLang="en-US" sz="3200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2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Contiguous or Overlapping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cs typeface="Times" pitchFamily="2" charset="0"/>
              </a:rPr>
              <a:t>Contiguous sites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Also called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overlapping sites</a:t>
            </a:r>
            <a:endParaRPr lang="en-US" altLang="en-US" dirty="0">
              <a:ea typeface="Times" pitchFamily="2" charset="0"/>
              <a:cs typeface="Times" pitchFamily="2" charset="0"/>
            </a:endParaRP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Occur when origin of tumor (primary site)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involves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two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adjacent sites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Neoplasms with overlapping site boundaries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are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classified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fourth-digit subcategory .8,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161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Re-excision of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Occurs when pathology report  </a:t>
            </a:r>
            <a:r>
              <a:rPr lang="en-US" altLang="en-US" dirty="0" smtClean="0">
                <a:cs typeface="Times" pitchFamily="2" charset="0"/>
              </a:rPr>
              <a:t>recommends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surgeon </a:t>
            </a:r>
            <a:r>
              <a:rPr lang="en-US" altLang="en-US" dirty="0">
                <a:cs typeface="Times" pitchFamily="2" charset="0"/>
              </a:rPr>
              <a:t>perform second excision to </a:t>
            </a:r>
            <a:r>
              <a:rPr lang="en-US" altLang="en-US" dirty="0" smtClean="0">
                <a:cs typeface="Times" pitchFamily="2" charset="0"/>
              </a:rPr>
              <a:t>widen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margins </a:t>
            </a:r>
            <a:r>
              <a:rPr lang="en-US" altLang="en-US" dirty="0">
                <a:cs typeface="Times" pitchFamily="2" charset="0"/>
              </a:rPr>
              <a:t>of original tumor site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Ensures all tumor cells were removed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Ensures clear border (margin) of </a:t>
            </a:r>
            <a:r>
              <a:rPr lang="en-US" altLang="en-US" dirty="0" smtClean="0">
                <a:cs typeface="Times" pitchFamily="2" charset="0"/>
              </a:rPr>
              <a:t>normal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tissue </a:t>
            </a:r>
            <a:r>
              <a:rPr lang="en-US" altLang="en-US" dirty="0">
                <a:cs typeface="Times" pitchFamily="2" charset="0"/>
              </a:rPr>
              <a:t>surrounding excised specimen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4774867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Re-excision of Tumors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Use diagnostic statement found in </a:t>
            </a:r>
            <a:r>
              <a:rPr lang="en-US" altLang="en-US" dirty="0" smtClean="0">
                <a:cs typeface="Times" pitchFamily="2" charset="0"/>
              </a:rPr>
              <a:t>report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of original </a:t>
            </a:r>
            <a:r>
              <a:rPr lang="en-US" altLang="en-US" dirty="0">
                <a:cs typeface="Times" pitchFamily="2" charset="0"/>
              </a:rPr>
              <a:t>excision to code </a:t>
            </a:r>
            <a:r>
              <a:rPr lang="en-US" altLang="en-US" dirty="0" smtClean="0">
                <a:cs typeface="Times" pitchFamily="2" charset="0"/>
              </a:rPr>
              <a:t>reason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for </a:t>
            </a:r>
            <a:r>
              <a:rPr lang="en-US" altLang="en-US" dirty="0">
                <a:cs typeface="Times" pitchFamily="2" charset="0"/>
              </a:rPr>
              <a:t>re-excision.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Pathology report for re-excision may </a:t>
            </a:r>
            <a:r>
              <a:rPr lang="en-US" altLang="en-US" dirty="0" smtClean="0">
                <a:cs typeface="Times" pitchFamily="2" charset="0"/>
              </a:rPr>
              <a:t>not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specify </a:t>
            </a:r>
            <a:r>
              <a:rPr lang="en-US" altLang="en-US" dirty="0">
                <a:cs typeface="Times" pitchFamily="2" charset="0"/>
              </a:rPr>
              <a:t>malignancy, but patient is still </a:t>
            </a:r>
            <a:r>
              <a:rPr lang="en-US" altLang="en-US" dirty="0" smtClean="0">
                <a:cs typeface="Times" pitchFamily="2" charset="0"/>
              </a:rPr>
              <a:t>under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treatment </a:t>
            </a:r>
            <a:r>
              <a:rPr lang="en-US" altLang="en-US" dirty="0">
                <a:cs typeface="Times" pitchFamily="2" charset="0"/>
              </a:rPr>
              <a:t>for original neoplasm.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74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Drugs and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pc="-30" dirty="0">
                <a:ea typeface="Times"/>
              </a:rPr>
              <a:t>Alphabetical index of medicinal, chemical</a:t>
            </a:r>
            <a:r>
              <a:rPr lang="en-US" spc="-30" dirty="0" smtClean="0">
                <a:ea typeface="Times"/>
              </a:rPr>
              <a:t>,</a:t>
            </a:r>
            <a:r>
              <a:rPr lang="en-US" dirty="0" smtClean="0">
                <a:ea typeface="Times"/>
              </a:rPr>
              <a:t/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and </a:t>
            </a:r>
            <a:r>
              <a:rPr lang="en-US" dirty="0">
                <a:ea typeface="Times"/>
              </a:rPr>
              <a:t>biological substances that result </a:t>
            </a:r>
            <a:r>
              <a:rPr lang="en-US" dirty="0" smtClean="0">
                <a:ea typeface="Times"/>
              </a:rPr>
              <a:t>in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poisonings </a:t>
            </a:r>
            <a:r>
              <a:rPr lang="en-US" dirty="0">
                <a:ea typeface="Times"/>
              </a:rPr>
              <a:t>and adverse effects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First column lists generic names of </a:t>
            </a:r>
            <a:r>
              <a:rPr lang="en-US" dirty="0" smtClean="0">
                <a:ea typeface="Times"/>
              </a:rPr>
              <a:t>drugs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and </a:t>
            </a:r>
            <a:r>
              <a:rPr lang="en-US" dirty="0">
                <a:ea typeface="Times"/>
              </a:rPr>
              <a:t>chemicals.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Next six columns classify poisonings</a:t>
            </a:r>
            <a:r>
              <a:rPr lang="en-US" dirty="0" smtClean="0">
                <a:ea typeface="Times"/>
              </a:rPr>
              <a:t>,</a:t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adverse </a:t>
            </a:r>
            <a:r>
              <a:rPr lang="en-US" dirty="0">
                <a:ea typeface="Times"/>
              </a:rPr>
              <a:t>effects, and </a:t>
            </a:r>
            <a:r>
              <a:rPr lang="en-US" dirty="0" err="1">
                <a:ea typeface="Times"/>
              </a:rPr>
              <a:t>underdosing</a:t>
            </a:r>
            <a:r>
              <a:rPr lang="en-US" dirty="0">
                <a:ea typeface="Times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1897290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Drugs and Chemicals </a:t>
            </a: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Six columns of codes included for: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Poisoning: accidental (unintentional)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Poisoning: intentional (self-harm)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Poisoning: assault 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Poisoning: undetermined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Adverse effect</a:t>
            </a:r>
          </a:p>
          <a:p>
            <a:pPr lvl="1">
              <a:spcBef>
                <a:spcPts val="1200"/>
              </a:spcBef>
            </a:pPr>
            <a:r>
              <a:rPr lang="en-US" altLang="en-US" dirty="0" err="1" smtClean="0">
                <a:ea typeface="Times" pitchFamily="2" charset="0"/>
                <a:cs typeface="Times" pitchFamily="2" charset="0"/>
              </a:rPr>
              <a:t>Underdosing</a:t>
            </a:r>
            <a:endParaRPr lang="en-US" altLang="en-US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35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Table of Drugs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Chemicals (portion)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9" y="1988840"/>
            <a:ext cx="7562822" cy="3888432"/>
          </a:xfrm>
        </p:spPr>
      </p:pic>
    </p:spTree>
    <p:extLst>
      <p:ext uri="{BB962C8B-B14F-4D97-AF65-F5344CB8AC3E}">
        <p14:creationId xmlns:p14="http://schemas.microsoft.com/office/powerpoint/2010/main" val="2813723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Index to External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Arranged in alphabetical order by main </a:t>
            </a:r>
            <a:r>
              <a:rPr lang="en-US" altLang="en-US" dirty="0" smtClean="0">
                <a:cs typeface="Times" pitchFamily="2" charset="0"/>
              </a:rPr>
              <a:t>term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to </a:t>
            </a:r>
            <a:r>
              <a:rPr lang="en-US" altLang="en-US" dirty="0">
                <a:cs typeface="Times" pitchFamily="2" charset="0"/>
              </a:rPr>
              <a:t>indicate event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Secondary codes for use in any </a:t>
            </a:r>
            <a:r>
              <a:rPr lang="en-US" altLang="en-US" dirty="0" smtClean="0">
                <a:cs typeface="Times" pitchFamily="2" charset="0"/>
              </a:rPr>
              <a:t>health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care </a:t>
            </a:r>
            <a:r>
              <a:rPr lang="en-US" altLang="en-US" dirty="0">
                <a:cs typeface="Times" pitchFamily="2" charset="0"/>
              </a:rPr>
              <a:t>setting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Intended to provide data for injury </a:t>
            </a:r>
            <a:r>
              <a:rPr lang="en-US" altLang="en-US" dirty="0" smtClean="0">
                <a:cs typeface="Times" pitchFamily="2" charset="0"/>
              </a:rPr>
              <a:t>research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and </a:t>
            </a:r>
            <a:r>
              <a:rPr lang="en-US" altLang="en-US" dirty="0">
                <a:cs typeface="Times" pitchFamily="2" charset="0"/>
              </a:rPr>
              <a:t>evaluation of injury prevention strategies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891371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Index to External Causes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Assigned to capture: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Cause of injury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Activity being performed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Place of occurrence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Status at the time of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injury</a:t>
            </a:r>
            <a:endParaRPr lang="en-US" altLang="en-US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Purpose of ICD-10-CM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ICD-10-PCS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Decreases need to attach </a:t>
            </a:r>
            <a:r>
              <a:rPr lang="en-US" altLang="en-US" dirty="0" smtClean="0">
                <a:cs typeface="Times" pitchFamily="2" charset="0"/>
              </a:rPr>
              <a:t>supporting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documentation </a:t>
            </a:r>
            <a:r>
              <a:rPr lang="en-US" altLang="en-US" dirty="0">
                <a:cs typeface="Times" pitchFamily="2" charset="0"/>
              </a:rPr>
              <a:t>to claims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Enhances ability to conduct </a:t>
            </a:r>
            <a:r>
              <a:rPr lang="en-US" altLang="en-US" dirty="0" smtClean="0">
                <a:cs typeface="Times" pitchFamily="2" charset="0"/>
              </a:rPr>
              <a:t>public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health </a:t>
            </a:r>
            <a:r>
              <a:rPr lang="en-US" altLang="en-US" dirty="0">
                <a:cs typeface="Times" pitchFamily="2" charset="0"/>
              </a:rPr>
              <a:t>surveillance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Improves ability to measure health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0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Index to External Causes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44650"/>
            <a:ext cx="4776787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056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Using the Index to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Diseases and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 marL="514350" indent="-514350">
              <a:buFont typeface="Times" pitchFamily="2" charset="0"/>
              <a:buAutoNum type="arabicPeriod"/>
            </a:pPr>
            <a:r>
              <a:rPr lang="en-US" altLang="en-US" dirty="0">
                <a:cs typeface="Times" pitchFamily="2" charset="0"/>
              </a:rPr>
              <a:t>Locate main term in index.</a:t>
            </a:r>
          </a:p>
          <a:p>
            <a:pPr marL="514350" indent="-514350">
              <a:spcBef>
                <a:spcPts val="1200"/>
              </a:spcBef>
              <a:buFont typeface="Times" pitchFamily="2" charset="0"/>
              <a:buAutoNum type="arabicPeriod"/>
            </a:pPr>
            <a:r>
              <a:rPr lang="en-US" altLang="en-US" dirty="0">
                <a:cs typeface="Times" pitchFamily="2" charset="0"/>
              </a:rPr>
              <a:t>If instructional phrase—</a:t>
            </a:r>
            <a:r>
              <a:rPr lang="en-US" altLang="en-US" i="1" dirty="0">
                <a:cs typeface="Times" pitchFamily="2" charset="0"/>
              </a:rPr>
              <a:t>See condition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found </a:t>
            </a:r>
            <a:r>
              <a:rPr lang="en-US" altLang="en-US" dirty="0">
                <a:cs typeface="Times" pitchFamily="2" charset="0"/>
              </a:rPr>
              <a:t>after main term, descriptive term </a:t>
            </a:r>
            <a:r>
              <a:rPr lang="en-US" altLang="en-US" dirty="0" smtClean="0">
                <a:cs typeface="Times" pitchFamily="2" charset="0"/>
              </a:rPr>
              <a:t>or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anatomic </a:t>
            </a:r>
            <a:r>
              <a:rPr lang="en-US" altLang="en-US" dirty="0">
                <a:cs typeface="Times" pitchFamily="2" charset="0"/>
              </a:rPr>
              <a:t>site has been </a:t>
            </a:r>
            <a:r>
              <a:rPr lang="en-US" altLang="en-US" dirty="0" smtClean="0">
                <a:cs typeface="Times" pitchFamily="2" charset="0"/>
              </a:rPr>
              <a:t>mistakenly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referenced </a:t>
            </a:r>
            <a:r>
              <a:rPr lang="en-US" altLang="en-US" dirty="0">
                <a:cs typeface="Times" pitchFamily="2" charset="0"/>
              </a:rPr>
              <a:t>instead of disorder or </a:t>
            </a:r>
            <a:r>
              <a:rPr lang="en-US" altLang="en-US" dirty="0" smtClean="0">
                <a:cs typeface="Times" pitchFamily="2" charset="0"/>
              </a:rPr>
              <a:t>disease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documented </a:t>
            </a:r>
            <a:r>
              <a:rPr lang="en-US" altLang="en-US" dirty="0">
                <a:cs typeface="Times" pitchFamily="2" charset="0"/>
              </a:rPr>
              <a:t>in diagnostic statement.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9092774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Using the Index to Diseases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Injuries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pPr marL="514350" indent="-514350">
              <a:buFont typeface="Times" pitchFamily="2" charset="0"/>
              <a:buAutoNum type="arabicPeriod" startAt="3"/>
            </a:pPr>
            <a:r>
              <a:rPr lang="en-US" altLang="en-US" dirty="0">
                <a:cs typeface="Times" pitchFamily="2" charset="0"/>
              </a:rPr>
              <a:t>When condition in diagnostic statement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not </a:t>
            </a:r>
            <a:r>
              <a:rPr lang="en-US" altLang="en-US" dirty="0">
                <a:cs typeface="Times" pitchFamily="2" charset="0"/>
              </a:rPr>
              <a:t>easily found in index, use main </a:t>
            </a:r>
            <a:r>
              <a:rPr lang="en-US" altLang="en-US" dirty="0" smtClean="0">
                <a:cs typeface="Times" pitchFamily="2" charset="0"/>
              </a:rPr>
              <a:t>terms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below </a:t>
            </a:r>
            <a:r>
              <a:rPr lang="en-US" altLang="en-US" dirty="0">
                <a:cs typeface="Times" pitchFamily="2" charset="0"/>
              </a:rPr>
              <a:t>to locate code.</a:t>
            </a:r>
          </a:p>
          <a:p>
            <a:pPr marL="514350" indent="-514350">
              <a:buFont typeface="Times" pitchFamily="2" charset="0"/>
              <a:buAutoNum type="arabicPeriod" startAt="3"/>
            </a:pPr>
            <a:endParaRPr lang="en-US" altLang="en-US" dirty="0">
              <a:cs typeface="Times" pitchFamily="2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60838"/>
            <a:ext cx="6985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57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Using the Index to Diseases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and Injuries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Times" pitchFamily="2" charset="0"/>
              <a:buAutoNum type="arabicPeriod" startAt="4"/>
            </a:pPr>
            <a:r>
              <a:rPr lang="en-US" altLang="en-US" dirty="0">
                <a:cs typeface="Times" pitchFamily="2" charset="0"/>
              </a:rPr>
              <a:t>Sometimes terms found in index are </a:t>
            </a:r>
            <a:r>
              <a:rPr lang="en-US" altLang="en-US" i="1" dirty="0" smtClean="0">
                <a:cs typeface="Times" pitchFamily="2" charset="0"/>
              </a:rPr>
              <a:t>not</a:t>
            </a:r>
            <a:br>
              <a:rPr lang="en-US" altLang="en-US" i="1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found </a:t>
            </a:r>
            <a:r>
              <a:rPr lang="en-US" altLang="en-US" dirty="0">
                <a:cs typeface="Times" pitchFamily="2" charset="0"/>
              </a:rPr>
              <a:t>in tabular list when code number </a:t>
            </a:r>
            <a:r>
              <a:rPr lang="en-US" altLang="en-US" dirty="0" smtClean="0">
                <a:cs typeface="Times" pitchFamily="2" charset="0"/>
              </a:rPr>
              <a:t>is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reviewed </a:t>
            </a:r>
            <a:r>
              <a:rPr lang="en-US" altLang="en-US" dirty="0">
                <a:cs typeface="Times" pitchFamily="2" charset="0"/>
              </a:rPr>
              <a:t>for verification.</a:t>
            </a:r>
          </a:p>
          <a:p>
            <a:pPr lvl="2" indent="-342900">
              <a:spcBef>
                <a:spcPts val="1200"/>
              </a:spcBef>
            </a:pPr>
            <a:r>
              <a:rPr lang="en-US" altLang="en-US" sz="2400" i="1" dirty="0">
                <a:ea typeface="Times" pitchFamily="2" charset="0"/>
                <a:cs typeface="Times" pitchFamily="2" charset="0"/>
              </a:rPr>
              <a:t>Trust the index</a:t>
            </a:r>
            <a:r>
              <a:rPr lang="en-US" altLang="en-US" sz="2400" dirty="0">
                <a:ea typeface="Times" pitchFamily="2" charset="0"/>
                <a:cs typeface="Times" pitchFamily="2" charset="0"/>
              </a:rPr>
              <a:t>—concept that there are more </a:t>
            </a:r>
            <a:r>
              <a:rPr lang="en-US" altLang="en-US" sz="2400" dirty="0" smtClean="0">
                <a:ea typeface="Times" pitchFamily="2" charset="0"/>
                <a:cs typeface="Times" pitchFamily="2" charset="0"/>
              </a:rPr>
              <a:t>terms</a:t>
            </a:r>
            <a:br>
              <a:rPr lang="en-US" altLang="en-US" sz="2400" dirty="0" smtClean="0">
                <a:ea typeface="Times" pitchFamily="2" charset="0"/>
                <a:cs typeface="Times" pitchFamily="2" charset="0"/>
              </a:rPr>
            </a:br>
            <a:r>
              <a:rPr lang="en-US" altLang="en-US" sz="2400" dirty="0" smtClean="0">
                <a:ea typeface="Times" pitchFamily="2" charset="0"/>
                <a:cs typeface="Times" pitchFamily="2" charset="0"/>
              </a:rPr>
              <a:t>listed </a:t>
            </a:r>
            <a:r>
              <a:rPr lang="en-US" altLang="en-US" sz="2400" dirty="0">
                <a:ea typeface="Times" pitchFamily="2" charset="0"/>
                <a:cs typeface="Times" pitchFamily="2" charset="0"/>
              </a:rPr>
              <a:t>in index than in tabular list, so </a:t>
            </a:r>
            <a:r>
              <a:rPr lang="ja-JP" altLang="en-US" sz="2400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sz="2400" dirty="0">
                <a:ea typeface="Times" pitchFamily="2" charset="0"/>
                <a:cs typeface="Times" pitchFamily="2" charset="0"/>
              </a:rPr>
              <a:t>trust the index</a:t>
            </a:r>
            <a:r>
              <a:rPr lang="ja-JP" altLang="en-US" sz="2400" dirty="0" smtClean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sz="2400" dirty="0" smtClean="0">
                <a:ea typeface="Times" pitchFamily="2" charset="0"/>
                <a:cs typeface="Times" pitchFamily="2" charset="0"/>
              </a:rPr>
              <a:t/>
            </a:r>
            <a:br>
              <a:rPr lang="en-US" altLang="ja-JP" sz="2400" dirty="0" smtClean="0">
                <a:ea typeface="Times" pitchFamily="2" charset="0"/>
                <a:cs typeface="Times" pitchFamily="2" charset="0"/>
              </a:rPr>
            </a:br>
            <a:r>
              <a:rPr lang="en-US" altLang="ja-JP" sz="2400" dirty="0" smtClean="0">
                <a:ea typeface="Times" pitchFamily="2" charset="0"/>
                <a:cs typeface="Times" pitchFamily="2" charset="0"/>
              </a:rPr>
              <a:t>and </a:t>
            </a:r>
            <a:r>
              <a:rPr lang="en-US" altLang="ja-JP" sz="2400" dirty="0">
                <a:ea typeface="Times" pitchFamily="2" charset="0"/>
                <a:cs typeface="Times" pitchFamily="2" charset="0"/>
              </a:rPr>
              <a:t>go to the code indicated</a:t>
            </a:r>
            <a:endParaRPr lang="en-US" altLang="en-US" sz="2400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86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Tabular List of Diseases and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Chronological list of codes </a:t>
            </a:r>
            <a:r>
              <a:rPr lang="en-US" altLang="en-US" dirty="0" smtClean="0">
                <a:cs typeface="Times" pitchFamily="2" charset="0"/>
              </a:rPr>
              <a:t>contained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within </a:t>
            </a:r>
            <a:r>
              <a:rPr lang="en-US" altLang="en-US" dirty="0">
                <a:cs typeface="Times" pitchFamily="2" charset="0"/>
              </a:rPr>
              <a:t>21 chapters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Based on body system or condition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Organized within: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Major topic headings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Categories, subcategories, and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37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Structure of ICD-10-CM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Three-character categories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Four-, five-, or six-character subcategories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Four-, five-, six-, or seven-character codes</a:t>
            </a:r>
            <a:r>
              <a:rPr lang="en-US" altLang="en-US" dirty="0" smtClean="0">
                <a:cs typeface="Times" pitchFamily="2" charset="0"/>
              </a:rPr>
              <a:t>,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which </a:t>
            </a:r>
            <a:r>
              <a:rPr lang="en-US" altLang="en-US" dirty="0">
                <a:cs typeface="Times" pitchFamily="2" charset="0"/>
              </a:rPr>
              <a:t>contain letters and numbers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Each level of subdivision within a </a:t>
            </a:r>
            <a:r>
              <a:rPr lang="en-US" altLang="en-US" dirty="0" smtClean="0">
                <a:cs typeface="Times" pitchFamily="2" charset="0"/>
              </a:rPr>
              <a:t>category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is </a:t>
            </a:r>
            <a:r>
              <a:rPr lang="en-US" altLang="en-US" dirty="0">
                <a:cs typeface="Times" pitchFamily="2" charset="0"/>
              </a:rPr>
              <a:t>called a </a:t>
            </a:r>
            <a:r>
              <a:rPr lang="en-US" altLang="en-US" i="1" dirty="0">
                <a:cs typeface="Times" pitchFamily="2" charset="0"/>
              </a:rPr>
              <a:t>subcategory.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Final level of subdivision is a </a:t>
            </a:r>
            <a:r>
              <a:rPr lang="en-US" altLang="en-US" i="1" dirty="0">
                <a:cs typeface="Times" pitchFamily="2" charset="0"/>
              </a:rPr>
              <a:t>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365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Use of ICD-10-CM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for Reporting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Only </a:t>
            </a:r>
            <a:r>
              <a:rPr lang="en-US" altLang="en-US" i="1" dirty="0">
                <a:cs typeface="Times" pitchFamily="2" charset="0"/>
              </a:rPr>
              <a:t>codes </a:t>
            </a:r>
            <a:r>
              <a:rPr lang="en-US" altLang="en-US" dirty="0">
                <a:cs typeface="Times" pitchFamily="2" charset="0"/>
              </a:rPr>
              <a:t>are permissible, not </a:t>
            </a:r>
            <a:r>
              <a:rPr lang="en-US" altLang="en-US" dirty="0" smtClean="0">
                <a:cs typeface="Times" pitchFamily="2" charset="0"/>
              </a:rPr>
              <a:t>categories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or subcategories.</a:t>
            </a:r>
          </a:p>
          <a:p>
            <a:r>
              <a:rPr lang="en-US" altLang="en-US" dirty="0" smtClean="0">
                <a:cs typeface="Times" pitchFamily="2" charset="0"/>
              </a:rPr>
              <a:t>Any applicable seventh character is required.</a:t>
            </a:r>
            <a:endParaRPr lang="en-US" altLang="en-US" i="1" dirty="0" smtClean="0">
              <a:cs typeface="Times" pitchFamily="2" charset="0"/>
            </a:endParaRP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2550025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Use of ICD-10-CM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for Reporting Purposes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Placeholder character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ICD-10-CM utilizes character 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“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x</a:t>
            </a:r>
            <a:r>
              <a:rPr lang="ja-JP" altLang="en-US" dirty="0">
                <a:ea typeface="Times" pitchFamily="2" charset="0"/>
                <a:cs typeface="Times" pitchFamily="2" charset="0"/>
              </a:rPr>
              <a:t>”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 as </a:t>
            </a:r>
            <a:r>
              <a:rPr lang="en-US" altLang="ja-JP" dirty="0" smtClean="0">
                <a:ea typeface="Times" pitchFamily="2" charset="0"/>
                <a:cs typeface="Times" pitchFamily="2" charset="0"/>
              </a:rPr>
              <a:t>fifth-character</a:t>
            </a:r>
            <a:br>
              <a:rPr lang="en-US" altLang="ja-JP" dirty="0" smtClean="0">
                <a:ea typeface="Times" pitchFamily="2" charset="0"/>
                <a:cs typeface="Times" pitchFamily="2" charset="0"/>
              </a:rPr>
            </a:br>
            <a:r>
              <a:rPr lang="en-US" altLang="ja-JP" dirty="0" smtClean="0">
                <a:ea typeface="Times" pitchFamily="2" charset="0"/>
                <a:cs typeface="Times" pitchFamily="2" charset="0"/>
              </a:rPr>
              <a:t>placeholder </a:t>
            </a:r>
            <a:r>
              <a:rPr lang="en-US" altLang="ja-JP" dirty="0">
                <a:ea typeface="Times" pitchFamily="2" charset="0"/>
                <a:cs typeface="Times" pitchFamily="2" charset="0"/>
              </a:rPr>
              <a:t>for certain six-character codes.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Allows for future expansion without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disturbing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six-character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structure (e.g., H62.8x1)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When a placeholder exists, the x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must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be entered for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the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code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to be considered a valid code.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52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Use of ICD-10-CM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dirty="0">
                <a:cs typeface="Times" pitchFamily="2" charset="0"/>
              </a:rPr>
              <a:t>for Reporting Purposes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i="1" dirty="0">
                <a:cs typeface="Times" pitchFamily="2" charset="0"/>
              </a:rPr>
              <a:t>Seventh characters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Certain categories contain applicable seventh characters.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Required for all codes within category (or as instructed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by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notes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in tabular list)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Seventh character must always be located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seventh-character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data field.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If code that requires a seventh character is not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six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characters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in length,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placeholder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 x is entered to fill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in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the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empty character.</a:t>
            </a:r>
            <a:endParaRPr lang="en-US" altLang="en-US" i="1" dirty="0"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32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Tabular List of Diseases and Injuries (sample)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989138"/>
            <a:ext cx="355282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2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and ICD-10-PCS Provides Better Data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Conducting research/tracking public health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Designing payment systems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Identifying fraud and abuse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Making clinical decisions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Measuring care provided to patients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Processing </a:t>
            </a:r>
            <a:r>
              <a:rPr lang="en-US" altLang="en-US" dirty="0" smtClean="0">
                <a:cs typeface="Times" pitchFamily="2" charset="0"/>
              </a:rPr>
              <a:t>claims</a:t>
            </a:r>
            <a:endParaRPr lang="en-US" altLang="en-US" dirty="0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6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73360"/>
            <a:ext cx="8064896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External Cause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The following are incorporated into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Times" pitchFamily="2" charset="0"/>
              </a:rPr>
              <a:t>    ICD-10-CM tabular list: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Injury, Poisoning, and Certain Other </a:t>
            </a: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Consequences</a:t>
            </a:r>
            <a:br>
              <a:rPr lang="en-US" altLang="en-US" i="1" dirty="0" smtClean="0">
                <a:ea typeface="Times" pitchFamily="2" charset="0"/>
                <a:cs typeface="Times" pitchFamily="2" charset="0"/>
              </a:rPr>
            </a:br>
            <a:r>
              <a:rPr lang="en-US" altLang="en-US" i="1" dirty="0" smtClean="0">
                <a:ea typeface="Times" pitchFamily="2" charset="0"/>
                <a:cs typeface="Times" pitchFamily="2" charset="0"/>
              </a:rPr>
              <a:t>of </a:t>
            </a:r>
            <a:r>
              <a:rPr lang="en-US" altLang="en-US" i="1" dirty="0">
                <a:ea typeface="Times" pitchFamily="2" charset="0"/>
                <a:cs typeface="Times" pitchFamily="2" charset="0"/>
              </a:rPr>
              <a:t>External Causes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(Chapter 19) (S and T codes)</a:t>
            </a:r>
          </a:p>
          <a:p>
            <a:pPr lvl="1"/>
            <a:r>
              <a:rPr lang="en-US" altLang="en-US" i="1" dirty="0">
                <a:ea typeface="Times" pitchFamily="2" charset="0"/>
                <a:cs typeface="Times" pitchFamily="2" charset="0"/>
              </a:rPr>
              <a:t>External Causes of Morbidity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(Chapter 20) (V–Y codes)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Reported for: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Environmental events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Industrial accidents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Injuries inflicted by criminal activity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350972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3360"/>
            <a:ext cx="8208912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External Cause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Times" pitchFamily="2" charset="0"/>
              </a:rPr>
              <a:t>External cause codes do not directly </a:t>
            </a:r>
            <a:r>
              <a:rPr lang="en-US" altLang="en-US" dirty="0" smtClean="0">
                <a:cs typeface="Times" pitchFamily="2" charset="0"/>
              </a:rPr>
              <a:t>impact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reimbursement </a:t>
            </a:r>
            <a:r>
              <a:rPr lang="en-US" altLang="en-US" dirty="0">
                <a:cs typeface="Times" pitchFamily="2" charset="0"/>
              </a:rPr>
              <a:t>to provider.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However, such codes can expedite </a:t>
            </a:r>
            <a:r>
              <a:rPr lang="en-US" altLang="en-US" dirty="0" smtClean="0">
                <a:cs typeface="Times" pitchFamily="2" charset="0"/>
              </a:rPr>
              <a:t>insurance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claims </a:t>
            </a:r>
            <a:r>
              <a:rPr lang="en-US" altLang="en-US" dirty="0">
                <a:cs typeface="Times" pitchFamily="2" charset="0"/>
              </a:rPr>
              <a:t>processing.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External cause codes indicate </a:t>
            </a:r>
            <a:r>
              <a:rPr lang="en-US" altLang="en-US" dirty="0" smtClean="0">
                <a:cs typeface="Times" pitchFamily="2" charset="0"/>
              </a:rPr>
              <a:t>circumstances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related </a:t>
            </a:r>
            <a:r>
              <a:rPr lang="en-US" altLang="en-US" dirty="0">
                <a:cs typeface="Times" pitchFamily="2" charset="0"/>
              </a:rPr>
              <a:t>to an injury.</a:t>
            </a:r>
          </a:p>
          <a:p>
            <a:pPr lvl="1">
              <a:spcBef>
                <a:spcPct val="0"/>
              </a:spcBef>
            </a:pPr>
            <a:endParaRPr lang="en-US" altLang="en-US" i="1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Factors Influencing Health Status and Contact with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Incorporated into tabular list</a:t>
            </a:r>
          </a:p>
          <a:p>
            <a:r>
              <a:rPr lang="en-US" altLang="en-US" dirty="0">
                <a:cs typeface="Times" pitchFamily="2" charset="0"/>
              </a:rPr>
              <a:t>Located in Chapter 21 (Z codes) (Z00-Z99)</a:t>
            </a:r>
          </a:p>
          <a:p>
            <a:r>
              <a:rPr lang="en-US" altLang="en-US" dirty="0">
                <a:cs typeface="Times" pitchFamily="2" charset="0"/>
              </a:rPr>
              <a:t>Last chapter of the ICD-10-CM tabular list</a:t>
            </a:r>
          </a:p>
          <a:p>
            <a:r>
              <a:rPr lang="en-US" altLang="en-US" dirty="0">
                <a:cs typeface="Times" pitchFamily="2" charset="0"/>
              </a:rPr>
              <a:t>Codes are reported for patient </a:t>
            </a:r>
            <a:r>
              <a:rPr lang="en-US" altLang="en-US" dirty="0" smtClean="0">
                <a:cs typeface="Times" pitchFamily="2" charset="0"/>
              </a:rPr>
              <a:t>encounters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when </a:t>
            </a:r>
            <a:r>
              <a:rPr lang="en-US" altLang="en-US" dirty="0">
                <a:cs typeface="Times" pitchFamily="2" charset="0"/>
              </a:rPr>
              <a:t>circumstance other than disease </a:t>
            </a:r>
            <a:r>
              <a:rPr lang="en-US" altLang="en-US" dirty="0" smtClean="0">
                <a:cs typeface="Times" pitchFamily="2" charset="0"/>
              </a:rPr>
              <a:t>or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injury </a:t>
            </a:r>
            <a:r>
              <a:rPr lang="en-US" altLang="en-US" dirty="0">
                <a:cs typeface="Times" pitchFamily="2" charset="0"/>
              </a:rPr>
              <a:t>is documented (e.g., well-child visit</a:t>
            </a:r>
            <a:r>
              <a:rPr lang="en-US" altLang="en-US" dirty="0" smtClean="0">
                <a:cs typeface="Times" pitchFamily="2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085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 Tabular List of Diseases and Injuries (Z codes)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012950"/>
            <a:ext cx="23844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945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Morphology of Neoplasm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Morphology</a:t>
            </a:r>
            <a:r>
              <a:rPr lang="en-US" altLang="en-US" dirty="0"/>
              <a:t>—tissue type of neoplasm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/>
              <a:t>	EXAMPLES</a:t>
            </a:r>
            <a:r>
              <a:rPr lang="en-US" altLang="en-US" dirty="0"/>
              <a:t>: adenocarcinoma, sarcoma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Not reported on insurance claims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Reported to state cancer registries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ICD-O-3 is used to assign morphology codes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633106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Morphology of Neoplasm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Contain five digits, preceded by letter M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Range is from M8000/0 to M9989/3.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First four digits (e.g., M8000) </a:t>
            </a:r>
            <a:r>
              <a:rPr lang="en-US" altLang="en-US" dirty="0" smtClean="0"/>
              <a:t>indicate</a:t>
            </a:r>
            <a:br>
              <a:rPr lang="en-US" altLang="en-US" dirty="0" smtClean="0"/>
            </a:br>
            <a:r>
              <a:rPr lang="en-US" altLang="en-US" dirty="0" smtClean="0"/>
              <a:t>specific </a:t>
            </a:r>
            <a:r>
              <a:rPr lang="en-US" altLang="en-US" dirty="0"/>
              <a:t>histologic term.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01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Morphology of Neoplasm Codes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Fifth digit, after slash, is behavior code.</a:t>
            </a:r>
          </a:p>
          <a:p>
            <a:pPr lvl="1">
              <a:spcBef>
                <a:spcPts val="600"/>
              </a:spcBef>
              <a:buFont typeface="Times New Roman" pitchFamily="18" charset="0"/>
              <a:buChar char="‒"/>
            </a:pPr>
            <a:r>
              <a:rPr lang="en-US" altLang="en-US" dirty="0"/>
              <a:t>Indicates whether tumor is:</a:t>
            </a:r>
          </a:p>
          <a:p>
            <a:pPr lvl="2"/>
            <a:r>
              <a:rPr lang="en-US" altLang="en-US" dirty="0"/>
              <a:t>Malignant</a:t>
            </a:r>
          </a:p>
          <a:p>
            <a:pPr lvl="2"/>
            <a:r>
              <a:rPr lang="en-US" altLang="en-US" dirty="0"/>
              <a:t>Benign</a:t>
            </a:r>
          </a:p>
          <a:p>
            <a:pPr lvl="2"/>
            <a:r>
              <a:rPr lang="en-US" altLang="en-US" i="1" dirty="0"/>
              <a:t>In situ</a:t>
            </a:r>
          </a:p>
          <a:p>
            <a:pPr lvl="2"/>
            <a:r>
              <a:rPr lang="en-US" altLang="en-US" dirty="0"/>
              <a:t>Uncertain whether malignant or benign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Separate one-digit code is assigned </a:t>
            </a:r>
            <a:r>
              <a:rPr lang="en-US" altLang="en-US" dirty="0" smtClean="0"/>
              <a:t>for</a:t>
            </a:r>
            <a:br>
              <a:rPr lang="en-US" altLang="en-US" dirty="0" smtClean="0"/>
            </a:br>
            <a:r>
              <a:rPr lang="en-US" altLang="en-US" dirty="0" smtClean="0"/>
              <a:t>histologic </a:t>
            </a:r>
            <a:r>
              <a:rPr lang="en-US" altLang="en-US" dirty="0"/>
              <a:t>grading to indicate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1342622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3360"/>
            <a:ext cx="8640960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Official Guidelines for Coding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Prepared by CMS and NCHS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Approved by Cooperating Parties </a:t>
            </a:r>
            <a:r>
              <a:rPr lang="en-US" altLang="en-US" dirty="0" smtClean="0"/>
              <a:t>for</a:t>
            </a:r>
            <a:br>
              <a:rPr lang="en-US" altLang="en-US" dirty="0" smtClean="0"/>
            </a:br>
            <a:r>
              <a:rPr lang="en-US" altLang="en-US" dirty="0" smtClean="0"/>
              <a:t>ICD-10-CM </a:t>
            </a:r>
            <a:r>
              <a:rPr lang="en-US" altLang="en-US" dirty="0"/>
              <a:t>and ICD-10-PCS, which include: </a:t>
            </a:r>
          </a:p>
          <a:p>
            <a:pPr lvl="1">
              <a:spcBef>
                <a:spcPts val="600"/>
              </a:spcBef>
              <a:buFont typeface="Times New Roman" pitchFamily="18" charset="0"/>
              <a:buChar char="‒"/>
            </a:pPr>
            <a:r>
              <a:rPr lang="en-US" altLang="en-US" dirty="0"/>
              <a:t>CMS, NCHS, AHA, and AHIMA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Rules that accompany </a:t>
            </a:r>
            <a:r>
              <a:rPr lang="en-US" altLang="en-US" dirty="0" smtClean="0"/>
              <a:t>ICD-10-CM/PCS</a:t>
            </a:r>
            <a:br>
              <a:rPr lang="en-US" altLang="en-US" dirty="0" smtClean="0"/>
            </a:br>
            <a:r>
              <a:rPr lang="en-US" altLang="en-US" dirty="0" smtClean="0"/>
              <a:t>coding </a:t>
            </a:r>
            <a:r>
              <a:rPr lang="en-US" altLang="en-US" dirty="0"/>
              <a:t>conventions and instructions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1857539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3360"/>
            <a:ext cx="8496944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Official Guidelines for Coding and Reporting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960440"/>
          </a:xfrm>
        </p:spPr>
        <p:txBody>
          <a:bodyPr/>
          <a:lstStyle/>
          <a:p>
            <a:r>
              <a:rPr lang="en-US" altLang="en-US" dirty="0"/>
              <a:t>Joint effort between the health care </a:t>
            </a:r>
            <a:r>
              <a:rPr lang="en-US" altLang="en-US" dirty="0" smtClean="0"/>
              <a:t>provider</a:t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the coder is essential for </a:t>
            </a:r>
            <a:r>
              <a:rPr lang="en-US" altLang="en-US" dirty="0" smtClean="0"/>
              <a:t>complete</a:t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accurate: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Documentation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Code assignment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Reporting of diagnoses and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98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3360"/>
            <a:ext cx="8496944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Official Guidelines for Coding and Reporting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960440"/>
          </a:xfrm>
        </p:spPr>
        <p:txBody>
          <a:bodyPr/>
          <a:lstStyle/>
          <a:p>
            <a:r>
              <a:rPr lang="en-US" altLang="en-US" dirty="0"/>
              <a:t>Official guidelines use the terms: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i="1" dirty="0"/>
              <a:t>Encounter—</a:t>
            </a:r>
            <a:r>
              <a:rPr lang="en-US" altLang="en-US" dirty="0"/>
              <a:t>indicates all health care settings, </a:t>
            </a:r>
            <a:r>
              <a:rPr lang="en-US" altLang="en-US" dirty="0" smtClean="0"/>
              <a:t>including</a:t>
            </a:r>
            <a:br>
              <a:rPr lang="en-US" altLang="en-US" dirty="0" smtClean="0"/>
            </a:br>
            <a:r>
              <a:rPr lang="en-US" altLang="en-US" dirty="0" smtClean="0"/>
              <a:t>inpatient </a:t>
            </a:r>
            <a:r>
              <a:rPr lang="en-US" altLang="en-US" dirty="0"/>
              <a:t>hospital admissions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i="1" dirty="0"/>
              <a:t>Provider—</a:t>
            </a:r>
            <a:r>
              <a:rPr lang="en-US" altLang="en-US" dirty="0"/>
              <a:t>refers to physicians and qualified health </a:t>
            </a:r>
            <a:r>
              <a:rPr lang="en-US" altLang="en-US" dirty="0" smtClean="0"/>
              <a:t>care</a:t>
            </a:r>
            <a:br>
              <a:rPr lang="en-US" altLang="en-US" dirty="0" smtClean="0"/>
            </a:br>
            <a:r>
              <a:rPr lang="en-US" altLang="en-US" dirty="0" smtClean="0"/>
              <a:t>practitioners </a:t>
            </a:r>
            <a:r>
              <a:rPr lang="en-US" altLang="en-US" dirty="0"/>
              <a:t>who are legally accountable for </a:t>
            </a:r>
            <a:r>
              <a:rPr lang="en-US" altLang="en-US" dirty="0" smtClean="0"/>
              <a:t>establishing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patient</a:t>
            </a:r>
            <a:r>
              <a:rPr lang="fr-FR" altLang="en-US" dirty="0"/>
              <a:t>’</a:t>
            </a:r>
            <a:r>
              <a:rPr lang="en-US" altLang="ja-JP" dirty="0"/>
              <a:t>s diagnosis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106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Physician Query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Ensures accurate ICD-10-CM/PCS coding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Process is activated when coder </a:t>
            </a:r>
            <a:r>
              <a:rPr lang="en-US" altLang="en-US" dirty="0" smtClean="0">
                <a:cs typeface="Times" pitchFamily="2" charset="0"/>
              </a:rPr>
              <a:t>notices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problem </a:t>
            </a:r>
            <a:r>
              <a:rPr lang="en-US" altLang="en-US" dirty="0">
                <a:cs typeface="Times" pitchFamily="2" charset="0"/>
              </a:rPr>
              <a:t>with documentation quality.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Coder requests clarification </a:t>
            </a:r>
            <a:r>
              <a:rPr lang="en-US" altLang="en-US" dirty="0" smtClean="0">
                <a:cs typeface="Times" pitchFamily="2" charset="0"/>
              </a:rPr>
              <a:t>about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documentation </a:t>
            </a:r>
            <a:r>
              <a:rPr lang="en-US" altLang="en-US" dirty="0">
                <a:cs typeface="Times" pitchFamily="2" charset="0"/>
              </a:rPr>
              <a:t>so accurate code </a:t>
            </a:r>
            <a:r>
              <a:rPr lang="en-US" altLang="en-US" dirty="0" smtClean="0">
                <a:cs typeface="Times" pitchFamily="2" charset="0"/>
              </a:rPr>
              <a:t>can</a:t>
            </a:r>
            <a:br>
              <a:rPr lang="en-US" altLang="en-US" dirty="0" smtClean="0">
                <a:cs typeface="Times" pitchFamily="2" charset="0"/>
              </a:rPr>
            </a:br>
            <a:r>
              <a:rPr lang="en-US" altLang="en-US" dirty="0" smtClean="0">
                <a:cs typeface="Times" pitchFamily="2" charset="0"/>
              </a:rPr>
              <a:t>be </a:t>
            </a:r>
            <a:r>
              <a:rPr lang="en-US" altLang="en-US" dirty="0">
                <a:cs typeface="Times" pitchFamily="2" charset="0"/>
              </a:rPr>
              <a:t>assigned.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9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3360"/>
            <a:ext cx="8496944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Official Guidelines for Coding and Reporting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96044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pc="-30" dirty="0">
                <a:latin typeface="Times" charset="0"/>
                <a:ea typeface="Times"/>
              </a:rPr>
              <a:t>ICD-10-CM official guidelines organized as:</a:t>
            </a:r>
          </a:p>
          <a:p>
            <a:pPr marL="914400" lvl="1" indent="-4572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i="1" dirty="0">
                <a:latin typeface="Times" charset="0"/>
              </a:rPr>
              <a:t>Section I</a:t>
            </a:r>
            <a:r>
              <a:rPr lang="en-US" dirty="0">
                <a:latin typeface="Times" charset="0"/>
              </a:rPr>
              <a:t>: Conventions, general coding guidelines, </a:t>
            </a:r>
            <a:r>
              <a:rPr lang="en-US" dirty="0" smtClean="0">
                <a:latin typeface="Times" charset="0"/>
              </a:rPr>
              <a:t>and</a:t>
            </a:r>
            <a:br>
              <a:rPr lang="en-US" dirty="0" smtClean="0">
                <a:latin typeface="Times" charset="0"/>
              </a:rPr>
            </a:br>
            <a:r>
              <a:rPr lang="en-US" dirty="0" smtClean="0">
                <a:latin typeface="Times" charset="0"/>
              </a:rPr>
              <a:t>chapter-specific </a:t>
            </a:r>
            <a:r>
              <a:rPr lang="en-US" dirty="0">
                <a:latin typeface="Times" charset="0"/>
              </a:rPr>
              <a:t>guidelines</a:t>
            </a:r>
          </a:p>
          <a:p>
            <a:pPr marL="914400" lvl="1" indent="-4572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i="1" dirty="0">
                <a:latin typeface="Times" charset="0"/>
              </a:rPr>
              <a:t>Section II</a:t>
            </a:r>
            <a:r>
              <a:rPr lang="en-US" dirty="0">
                <a:latin typeface="Times" charset="0"/>
              </a:rPr>
              <a:t>: Selection of principal diagnosis</a:t>
            </a:r>
          </a:p>
          <a:p>
            <a:pPr marL="914400" lvl="1" indent="-4572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i="1" dirty="0">
                <a:latin typeface="Times" charset="0"/>
              </a:rPr>
              <a:t>Section III</a:t>
            </a:r>
            <a:r>
              <a:rPr lang="en-US" dirty="0">
                <a:latin typeface="Times" charset="0"/>
              </a:rPr>
              <a:t>: Reporting additional diagnoses</a:t>
            </a:r>
          </a:p>
          <a:p>
            <a:pPr marL="914400" lvl="1" indent="-4572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i="1" dirty="0">
                <a:latin typeface="Times" charset="0"/>
              </a:rPr>
              <a:t>Section IV</a:t>
            </a:r>
            <a:r>
              <a:rPr lang="en-US" dirty="0">
                <a:latin typeface="Times" charset="0"/>
              </a:rPr>
              <a:t>: Diagnostic coding and reporting </a:t>
            </a:r>
            <a:r>
              <a:rPr lang="en-US" dirty="0" smtClean="0">
                <a:latin typeface="Times" charset="0"/>
              </a:rPr>
              <a:t>guidelines</a:t>
            </a:r>
            <a:br>
              <a:rPr lang="en-US" dirty="0" smtClean="0">
                <a:latin typeface="Times" charset="0"/>
              </a:rPr>
            </a:br>
            <a:r>
              <a:rPr lang="en-US" dirty="0" smtClean="0">
                <a:latin typeface="Times" charset="0"/>
              </a:rPr>
              <a:t>for </a:t>
            </a:r>
            <a:r>
              <a:rPr lang="en-US" dirty="0">
                <a:latin typeface="Times" charset="0"/>
              </a:rPr>
              <a:t>outpatient services</a:t>
            </a:r>
          </a:p>
          <a:p>
            <a:pPr marL="914400" lvl="1" indent="-457200">
              <a:spcBef>
                <a:spcPts val="600"/>
              </a:spcBef>
              <a:buFont typeface="Times New Roman" pitchFamily="18" charset="0"/>
              <a:buChar char="‒"/>
              <a:defRPr/>
            </a:pPr>
            <a:r>
              <a:rPr lang="en-US" i="1" dirty="0">
                <a:latin typeface="Times" charset="0"/>
              </a:rPr>
              <a:t>Appendix I</a:t>
            </a:r>
            <a:r>
              <a:rPr lang="en-US" dirty="0">
                <a:latin typeface="Times" charset="0"/>
              </a:rPr>
              <a:t>: Present on admission reporting guidelines</a:t>
            </a:r>
          </a:p>
        </p:txBody>
      </p:sp>
    </p:spTree>
    <p:extLst>
      <p:ext uri="{BB962C8B-B14F-4D97-AF65-F5344CB8AC3E}">
        <p14:creationId xmlns:p14="http://schemas.microsoft.com/office/powerpoint/2010/main" val="24453897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3360"/>
            <a:ext cx="8496944" cy="1327448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ICD-10-CM/PCS Official Guidelines for Coding and Reporting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9604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ICD-10-PCS official guidelines </a:t>
            </a:r>
            <a:r>
              <a:rPr lang="en-US" altLang="en-US" dirty="0" smtClean="0"/>
              <a:t>are</a:t>
            </a:r>
            <a:br>
              <a:rPr lang="en-US" altLang="en-US" dirty="0" smtClean="0"/>
            </a:br>
            <a:r>
              <a:rPr lang="en-US" altLang="en-US" dirty="0" smtClean="0"/>
              <a:t>organized </a:t>
            </a:r>
            <a:r>
              <a:rPr lang="en-US" altLang="en-US" dirty="0"/>
              <a:t>according to: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Conventions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Medical and surgical section guidelines</a:t>
            </a:r>
          </a:p>
          <a:p>
            <a:pPr lvl="1">
              <a:spcBef>
                <a:spcPts val="1200"/>
              </a:spcBef>
              <a:buFont typeface="Times New Roman" pitchFamily="18" charset="0"/>
              <a:buChar char="‒"/>
            </a:pPr>
            <a:r>
              <a:rPr lang="en-US" altLang="en-US" dirty="0"/>
              <a:t>Obstetrics section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34375762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Selection of first-listed condition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Codes from A00–T88, Z00–Z99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Accurate reporting of ICD-10-CM codes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Codes that describe signs and </a:t>
            </a:r>
            <a:r>
              <a:rPr lang="en-US" altLang="en-US" dirty="0" smtClean="0"/>
              <a:t>symptoms</a:t>
            </a:r>
            <a:endParaRPr lang="en-US" alt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0164874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br>
              <a:rPr lang="en-US" altLang="en-US" sz="3800" dirty="0" smtClean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Codes that describe signs and symptoms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Encounters for circumstances other than </a:t>
            </a:r>
            <a:r>
              <a:rPr lang="en-US" altLang="en-US" dirty="0" smtClean="0"/>
              <a:t>a</a:t>
            </a:r>
            <a:br>
              <a:rPr lang="en-US" altLang="en-US" dirty="0" smtClean="0"/>
            </a:br>
            <a:r>
              <a:rPr lang="en-US" altLang="en-US" dirty="0" smtClean="0"/>
              <a:t>disease </a:t>
            </a:r>
            <a:r>
              <a:rPr lang="en-US" altLang="en-US" dirty="0"/>
              <a:t>or injury (Z codes)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Level of detail in coding</a:t>
            </a:r>
          </a:p>
        </p:txBody>
      </p:sp>
    </p:spTree>
    <p:extLst>
      <p:ext uri="{BB962C8B-B14F-4D97-AF65-F5344CB8AC3E}">
        <p14:creationId xmlns:p14="http://schemas.microsoft.com/office/powerpoint/2010/main" val="6519024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br>
              <a:rPr lang="en-US" altLang="en-US" sz="3800" dirty="0" smtClean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dirty="0"/>
              <a:t>ICD-10-CM code for diagnosis, condition</a:t>
            </a:r>
            <a:r>
              <a:rPr lang="en-US" altLang="en-US" dirty="0" smtClean="0"/>
              <a:t>,</a:t>
            </a:r>
            <a:br>
              <a:rPr lang="en-US" altLang="en-US" dirty="0" smtClean="0"/>
            </a:br>
            <a:r>
              <a:rPr lang="en-US" altLang="en-US" dirty="0" smtClean="0"/>
              <a:t>problem</a:t>
            </a:r>
            <a:r>
              <a:rPr lang="en-US" altLang="en-US" dirty="0"/>
              <a:t>, or other reason for encounter/visit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Uncertain </a:t>
            </a:r>
            <a:r>
              <a:rPr lang="en-US" altLang="en-US" dirty="0" smtClean="0"/>
              <a:t>diagnoses</a:t>
            </a:r>
          </a:p>
          <a:p>
            <a:pPr lvl="1">
              <a:spcBef>
                <a:spcPts val="1200"/>
              </a:spcBef>
            </a:pPr>
            <a:r>
              <a:rPr lang="en-US" altLang="en-US" i="1" dirty="0" smtClean="0"/>
              <a:t>Qualified </a:t>
            </a:r>
            <a:r>
              <a:rPr lang="en-US" altLang="en-US" i="1" dirty="0"/>
              <a:t>diagnoses—</a:t>
            </a:r>
            <a:r>
              <a:rPr lang="en-US" altLang="en-US" dirty="0"/>
              <a:t>suspected, questionable, </a:t>
            </a:r>
            <a:r>
              <a:rPr lang="en-US" altLang="en-US" dirty="0" smtClean="0"/>
              <a:t>rule</a:t>
            </a:r>
            <a:br>
              <a:rPr lang="en-US" altLang="en-US" dirty="0" smtClean="0"/>
            </a:br>
            <a:r>
              <a:rPr lang="en-US" altLang="en-US" dirty="0" smtClean="0"/>
              <a:t>out</a:t>
            </a:r>
            <a:r>
              <a:rPr lang="en-US" altLang="en-US" dirty="0"/>
              <a:t>, </a:t>
            </a:r>
            <a:r>
              <a:rPr lang="en-US" altLang="en-US" dirty="0" smtClean="0"/>
              <a:t>or working </a:t>
            </a:r>
            <a:r>
              <a:rPr lang="en-US" altLang="en-US" dirty="0"/>
              <a:t>diagnosis, or other similar </a:t>
            </a:r>
            <a:r>
              <a:rPr lang="en-US" altLang="en-US" dirty="0" smtClean="0"/>
              <a:t>terms</a:t>
            </a:r>
            <a:br>
              <a:rPr lang="en-US" altLang="en-US" dirty="0" smtClean="0"/>
            </a:br>
            <a:r>
              <a:rPr lang="en-US" altLang="en-US" dirty="0" smtClean="0"/>
              <a:t>indicating </a:t>
            </a:r>
            <a:r>
              <a:rPr lang="en-US" altLang="en-US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23109211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br>
              <a:rPr lang="en-US" altLang="en-US" sz="3800" dirty="0" smtClean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dirty="0"/>
              <a:t>Chronic diseases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Code all documented conditions that coexist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Patients receiving diagnostic services only</a:t>
            </a:r>
          </a:p>
        </p:txBody>
      </p:sp>
    </p:spTree>
    <p:extLst>
      <p:ext uri="{BB962C8B-B14F-4D97-AF65-F5344CB8AC3E}">
        <p14:creationId xmlns:p14="http://schemas.microsoft.com/office/powerpoint/2010/main" val="12783560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br>
              <a:rPr lang="en-US" altLang="en-US" sz="3800" dirty="0" smtClean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dirty="0"/>
              <a:t>Patients receiving therapeutic services only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Patients receiving preoperative evaluations only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Ambulatory surgery</a:t>
            </a:r>
          </a:p>
        </p:txBody>
      </p:sp>
    </p:spTree>
    <p:extLst>
      <p:ext uri="{BB962C8B-B14F-4D97-AF65-F5344CB8AC3E}">
        <p14:creationId xmlns:p14="http://schemas.microsoft.com/office/powerpoint/2010/main" val="10812730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360"/>
            <a:ext cx="8784976" cy="1327448"/>
          </a:xfrm>
        </p:spPr>
        <p:txBody>
          <a:bodyPr/>
          <a:lstStyle/>
          <a:p>
            <a:r>
              <a:rPr lang="en-US" altLang="en-US" sz="3800" dirty="0">
                <a:cs typeface="Times" pitchFamily="2" charset="0"/>
              </a:rPr>
              <a:t>ICD-10-CM Diagnostic Coding </a:t>
            </a:r>
            <a:r>
              <a:rPr lang="en-US" altLang="en-US" sz="3800" dirty="0" smtClean="0">
                <a:cs typeface="Times" pitchFamily="2" charset="0"/>
              </a:rPr>
              <a:t>and </a:t>
            </a:r>
            <a:r>
              <a:rPr lang="en-US" altLang="en-US" sz="3800" dirty="0">
                <a:cs typeface="Times" pitchFamily="2" charset="0"/>
              </a:rPr>
              <a:t>Reporting Guidelines for Outpatient </a:t>
            </a:r>
            <a:r>
              <a:rPr lang="en-US" altLang="en-US" sz="3800" dirty="0" smtClean="0">
                <a:cs typeface="Times" pitchFamily="2" charset="0"/>
              </a:rPr>
              <a:t>Services</a:t>
            </a:r>
            <a:br>
              <a:rPr lang="en-US" altLang="en-US" sz="3800" dirty="0" smtClean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altLang="en-US" dirty="0"/>
              <a:t>Routine outpatient prenatal visits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Encounters for general medical </a:t>
            </a:r>
            <a:r>
              <a:rPr lang="en-US" altLang="en-US" dirty="0" smtClean="0"/>
              <a:t>examinations</a:t>
            </a:r>
            <a:br>
              <a:rPr lang="en-US" altLang="en-US" dirty="0" smtClean="0"/>
            </a:br>
            <a:r>
              <a:rPr lang="en-US" altLang="en-US" dirty="0" smtClean="0"/>
              <a:t>with </a:t>
            </a:r>
            <a:r>
              <a:rPr lang="en-US" altLang="en-US" dirty="0"/>
              <a:t>abnormal findings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Encounters for routine health screenings</a:t>
            </a:r>
          </a:p>
        </p:txBody>
      </p:sp>
    </p:spTree>
    <p:extLst>
      <p:ext uri="{BB962C8B-B14F-4D97-AF65-F5344CB8AC3E}">
        <p14:creationId xmlns:p14="http://schemas.microsoft.com/office/powerpoint/2010/main" val="2322511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1950</Words>
  <Application>Microsoft Macintosh PowerPoint</Application>
  <PresentationFormat>On-screen Show (4:3)</PresentationFormat>
  <Paragraphs>549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Blank Presentation</vt:lpstr>
      <vt:lpstr>PowerPoint Presentation</vt:lpstr>
      <vt:lpstr>Classifications of Diseases  with Similar Titles</vt:lpstr>
      <vt:lpstr>ICD-9-CM Legacy Coding System</vt:lpstr>
      <vt:lpstr>ICD-10-CM, ICD-10-PCS, CPT, and HCPCS Level II Codes</vt:lpstr>
      <vt:lpstr>General Equivalency Mappings: Comparing ICD-9-CM to ICD-10-CM</vt:lpstr>
      <vt:lpstr>Overview of  ICD-10-CM  and ICD-10-PCS</vt:lpstr>
      <vt:lpstr>Purpose of ICD-10-CM  and ICD-10-PCS</vt:lpstr>
      <vt:lpstr>ICD-10-CM and ICD-10-PCS Provides Better Data for:</vt:lpstr>
      <vt:lpstr>Physician Query Process</vt:lpstr>
      <vt:lpstr>ICD-10-PCS Coding</vt:lpstr>
      <vt:lpstr>Updating ICD-10-CM/PCS</vt:lpstr>
      <vt:lpstr>Computer-Assisted Coding (CAC)</vt:lpstr>
      <vt:lpstr>Computer-Assisted Coding (CAC) (continued)</vt:lpstr>
      <vt:lpstr>Mandatory Reporting of  ICD-10-CM and ICD-10-PCS</vt:lpstr>
      <vt:lpstr>Medical Necessity</vt:lpstr>
      <vt:lpstr>Medical Necessity  (continued)</vt:lpstr>
      <vt:lpstr>Medical Necessity  (continued)</vt:lpstr>
      <vt:lpstr>ICD-10-CM Coding Conventions</vt:lpstr>
      <vt:lpstr>Format and Typeface</vt:lpstr>
      <vt:lpstr>Format and Typeface  (continued)</vt:lpstr>
      <vt:lpstr>Format and Typeface  (continued)</vt:lpstr>
      <vt:lpstr>Format and Typeface  (continued)</vt:lpstr>
      <vt:lpstr>Eponyms</vt:lpstr>
      <vt:lpstr>Abbreviations</vt:lpstr>
      <vt:lpstr>Punctuation</vt:lpstr>
      <vt:lpstr>Punctuation  (continued)</vt:lpstr>
      <vt:lpstr>Tables</vt:lpstr>
      <vt:lpstr>Tables  (continued)</vt:lpstr>
      <vt:lpstr>Includes Notes, Excludes Notes,  and Inclusion Terms</vt:lpstr>
      <vt:lpstr>Includes Notes, Excludes Notes,  and Inclusion Terms  (continued)</vt:lpstr>
      <vt:lpstr>Includes Notes, Excludes Notes,  and Inclusion Terms  (continued)</vt:lpstr>
      <vt:lpstr>Other, Other Specified,  and Unspecified Codes</vt:lpstr>
      <vt:lpstr>Other, Other Specified,  and Unspecified Codes  (continued)</vt:lpstr>
      <vt:lpstr>Etiology and Manifestation Rules</vt:lpstr>
      <vt:lpstr>And</vt:lpstr>
      <vt:lpstr>Due To</vt:lpstr>
      <vt:lpstr>In</vt:lpstr>
      <vt:lpstr>With</vt:lpstr>
      <vt:lpstr>Cross-References</vt:lpstr>
      <vt:lpstr>Cross-References  (continued)</vt:lpstr>
      <vt:lpstr>Cross-References  (continued)</vt:lpstr>
      <vt:lpstr>ICD-10-CM Index  to Diseases and Injuries</vt:lpstr>
      <vt:lpstr>ICD-10-CM Index to Diseases  and Injuries (partial listing)</vt:lpstr>
      <vt:lpstr>Main Terms</vt:lpstr>
      <vt:lpstr>Main Terms  (continued)</vt:lpstr>
      <vt:lpstr>Subterms</vt:lpstr>
      <vt:lpstr>Subterms  (continued)</vt:lpstr>
      <vt:lpstr>Display of ICD-10-CM Index Main Terms, Subterms, and Qualifiers</vt:lpstr>
      <vt:lpstr>Table of Neoplasms</vt:lpstr>
      <vt:lpstr>Table of Neoplasms  (continued)</vt:lpstr>
      <vt:lpstr>Table of Neoplasms  (continued)</vt:lpstr>
      <vt:lpstr>Table of Neoplasms  (continued)</vt:lpstr>
      <vt:lpstr>Table of Neoplasms (portion)</vt:lpstr>
      <vt:lpstr>Primary Malignancy</vt:lpstr>
      <vt:lpstr>Secondary Malignancy</vt:lpstr>
      <vt:lpstr>Secondary Malignancy  (continued)</vt:lpstr>
      <vt:lpstr>Secondary Malignancy  (continued)</vt:lpstr>
      <vt:lpstr>Secondary Malignancy  (continued)</vt:lpstr>
      <vt:lpstr>Secondary Malignancy  (continued)</vt:lpstr>
      <vt:lpstr>Anatomic Site Is Not Documented</vt:lpstr>
      <vt:lpstr>Primary Malignant Site  Is No Longer Present</vt:lpstr>
      <vt:lpstr>Contiguous or Overlapping Sites</vt:lpstr>
      <vt:lpstr>Re-excision of Tumors</vt:lpstr>
      <vt:lpstr>Re-excision of Tumors  (continued)</vt:lpstr>
      <vt:lpstr>Table of Drugs and Chemicals</vt:lpstr>
      <vt:lpstr>Table of Drugs and Chemicals (continued)</vt:lpstr>
      <vt:lpstr>Table of Drugs  and Chemicals (portion)</vt:lpstr>
      <vt:lpstr>Index to External Causes</vt:lpstr>
      <vt:lpstr>Index to External Causes (continued)</vt:lpstr>
      <vt:lpstr>Index to External Causes (continued)</vt:lpstr>
      <vt:lpstr>Using the Index to  Diseases and Injuries</vt:lpstr>
      <vt:lpstr>Using the Index to Diseases  and Injuries  (continued)</vt:lpstr>
      <vt:lpstr>Using the Index to Diseases  and Injuries  (continued)</vt:lpstr>
      <vt:lpstr>ICD-10-CM Tabular List of Diseases and Injuries</vt:lpstr>
      <vt:lpstr>Structure of ICD-10-CM Codes</vt:lpstr>
      <vt:lpstr>Use of ICD-10-CM Codes  for Reporting Purposes</vt:lpstr>
      <vt:lpstr>Use of ICD-10-CM Codes  for Reporting Purposes  (continued)</vt:lpstr>
      <vt:lpstr>Use of ICD-10-CM Codes  for Reporting Purposes  (continued)</vt:lpstr>
      <vt:lpstr>ICD-10-CM Tabular List of Diseases and Injuries (sample)</vt:lpstr>
      <vt:lpstr>ICD-10-CM External Cause Codes</vt:lpstr>
      <vt:lpstr>ICD-10-CM External Cause Codes  (continued)</vt:lpstr>
      <vt:lpstr>Factors Influencing Health Status and Contact with Health Services</vt:lpstr>
      <vt:lpstr>ICD-10-CM Tabular List of Diseases and Injuries (Z codes)</vt:lpstr>
      <vt:lpstr>Morphology of Neoplasm Codes</vt:lpstr>
      <vt:lpstr>Morphology of Neoplasm Codes  (continued)</vt:lpstr>
      <vt:lpstr>Morphology of Neoplasm Codes  (continued)</vt:lpstr>
      <vt:lpstr>ICD-10-CM/PCS Official Guidelines for Coding and Reporting</vt:lpstr>
      <vt:lpstr>ICD-10-CM/PCS Official Guidelines for Coding and Reporting  (continued)</vt:lpstr>
      <vt:lpstr>ICD-10-CM/PCS Official Guidelines for Coding and Reporting  (continued)</vt:lpstr>
      <vt:lpstr>ICD-10-CM/PCS Official Guidelines for Coding and Reporting  (continued)</vt:lpstr>
      <vt:lpstr>ICD-10-CM/PCS Official Guidelines for Coding and Reporting  (continued)</vt:lpstr>
      <vt:lpstr>ICD-10-CM Diagnostic Coding and Reporting Guidelines for Outpatient Services</vt:lpstr>
      <vt:lpstr>ICD-10-CM Diagnostic Coding and Reporting Guidelines for Outpatient Services (continued)</vt:lpstr>
      <vt:lpstr>ICD-10-CM Diagnostic Coding and Reporting Guidelines for Outpatient Services (continued)</vt:lpstr>
      <vt:lpstr>ICD-10-CM Diagnostic Coding and Reporting Guidelines for Outpatient Services (continued)</vt:lpstr>
      <vt:lpstr>ICD-10-CM Diagnostic Coding and Reporting Guidelines for Outpatient Services (continued)</vt:lpstr>
      <vt:lpstr>ICD-10-CM Diagnostic Coding and Reporting Guidelines for Outpatient Services (continued)</vt:lpstr>
    </vt:vector>
  </TitlesOfParts>
  <Company>뿿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Cathleen Berry</dc:creator>
  <cp:lastModifiedBy>MPS</cp:lastModifiedBy>
  <cp:revision>348</cp:revision>
  <cp:lastPrinted>2014-01-21T12:08:25Z</cp:lastPrinted>
  <dcterms:created xsi:type="dcterms:W3CDTF">2009-11-19T09:48:06Z</dcterms:created>
  <dcterms:modified xsi:type="dcterms:W3CDTF">2015-12-03T04:43:37Z</dcterms:modified>
</cp:coreProperties>
</file>